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8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9.xml" ContentType="application/vnd.openxmlformats-officedocument.presentationml.notesSlide+xml"/>
  <Override PartName="/ppt/charts/chart17.xml" ContentType="application/vnd.openxmlformats-officedocument.drawingml.chart+xml"/>
  <Override PartName="/ppt/theme/themeOverride1.xml" ContentType="application/vnd.openxmlformats-officedocument.themeOverride+xml"/>
  <Override PartName="/ppt/charts/chart18.xml" ContentType="application/vnd.openxmlformats-officedocument.drawingml.chart+xml"/>
  <Override PartName="/ppt/theme/themeOverride2.xml" ContentType="application/vnd.openxmlformats-officedocument.themeOverride+xml"/>
  <Override PartName="/ppt/charts/chart19.xml" ContentType="application/vnd.openxmlformats-officedocument.drawingml.chart+xml"/>
  <Override PartName="/ppt/theme/themeOverride3.xml" ContentType="application/vnd.openxmlformats-officedocument.themeOverride+xml"/>
  <Override PartName="/ppt/charts/chart20.xml" ContentType="application/vnd.openxmlformats-officedocument.drawingml.chart+xml"/>
  <Override PartName="/ppt/theme/themeOverride4.xml" ContentType="application/vnd.openxmlformats-officedocument.themeOverride+xml"/>
  <Override PartName="/ppt/charts/chart21.xml" ContentType="application/vnd.openxmlformats-officedocument.drawingml.chart+xml"/>
  <Override PartName="/ppt/theme/themeOverride5.xml" ContentType="application/vnd.openxmlformats-officedocument.themeOverride+xml"/>
  <Override PartName="/ppt/charts/chart22.xml" ContentType="application/vnd.openxmlformats-officedocument.drawingml.chart+xml"/>
  <Override PartName="/ppt/theme/themeOverride6.xml" ContentType="application/vnd.openxmlformats-officedocument.themeOverride+xml"/>
  <Override PartName="/ppt/charts/chart23.xml" ContentType="application/vnd.openxmlformats-officedocument.drawingml.chart+xml"/>
  <Override PartName="/ppt/theme/themeOverride7.xml" ContentType="application/vnd.openxmlformats-officedocument.themeOverride+xml"/>
  <Override PartName="/ppt/charts/chart24.xml" ContentType="application/vnd.openxmlformats-officedocument.drawingml.chart+xml"/>
  <Override PartName="/ppt/theme/themeOverride8.xml" ContentType="application/vnd.openxmlformats-officedocument.themeOverride+xml"/>
  <Override PartName="/ppt/charts/chart25.xml" ContentType="application/vnd.openxmlformats-officedocument.drawingml.chart+xml"/>
  <Override PartName="/ppt/theme/themeOverride9.xml" ContentType="application/vnd.openxmlformats-officedocument.themeOverride+xml"/>
  <Override PartName="/ppt/charts/chart26.xml" ContentType="application/vnd.openxmlformats-officedocument.drawingml.chart+xml"/>
  <Override PartName="/ppt/theme/themeOverride10.xml" ContentType="application/vnd.openxmlformats-officedocument.themeOverride+xml"/>
  <Override PartName="/ppt/charts/chart27.xml" ContentType="application/vnd.openxmlformats-officedocument.drawingml.chart+xml"/>
  <Override PartName="/ppt/theme/themeOverride11.xml" ContentType="application/vnd.openxmlformats-officedocument.themeOverride+xml"/>
  <Override PartName="/ppt/charts/chart28.xml" ContentType="application/vnd.openxmlformats-officedocument.drawingml.chart+xml"/>
  <Override PartName="/ppt/theme/themeOverride12.xml" ContentType="application/vnd.openxmlformats-officedocument.themeOverride+xml"/>
  <Override PartName="/ppt/charts/chart29.xml" ContentType="application/vnd.openxmlformats-officedocument.drawingml.chart+xml"/>
  <Override PartName="/ppt/theme/themeOverride13.xml" ContentType="application/vnd.openxmlformats-officedocument.themeOverride+xml"/>
  <Override PartName="/ppt/charts/chart30.xml" ContentType="application/vnd.openxmlformats-officedocument.drawingml.chart+xml"/>
  <Override PartName="/ppt/theme/themeOverride14.xml" ContentType="application/vnd.openxmlformats-officedocument.themeOverride+xml"/>
  <Override PartName="/ppt/charts/chart31.xml" ContentType="application/vnd.openxmlformats-officedocument.drawingml.chart+xml"/>
  <Override PartName="/ppt/theme/themeOverride15.xml" ContentType="application/vnd.openxmlformats-officedocument.themeOverride+xml"/>
  <Override PartName="/ppt/charts/chart32.xml" ContentType="application/vnd.openxmlformats-officedocument.drawingml.chart+xml"/>
  <Override PartName="/ppt/theme/themeOverride16.xml" ContentType="application/vnd.openxmlformats-officedocument.themeOverride+xml"/>
  <Override PartName="/ppt/charts/chart33.xml" ContentType="application/vnd.openxmlformats-officedocument.drawingml.chart+xml"/>
  <Override PartName="/ppt/theme/themeOverride1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4.xml" ContentType="application/vnd.openxmlformats-officedocument.drawingml.chart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4.xml" ContentType="application/vnd.openxmlformats-officedocument.presentationml.notesSlide+xml"/>
  <Override PartName="/ppt/charts/chart4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4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6"/>
  </p:notesMasterIdLst>
  <p:sldIdLst>
    <p:sldId id="626" r:id="rId2"/>
    <p:sldId id="629" r:id="rId3"/>
    <p:sldId id="619" r:id="rId4"/>
    <p:sldId id="630" r:id="rId5"/>
    <p:sldId id="628" r:id="rId6"/>
    <p:sldId id="631" r:id="rId7"/>
    <p:sldId id="613" r:id="rId8"/>
    <p:sldId id="483" r:id="rId9"/>
    <p:sldId id="620" r:id="rId10"/>
    <p:sldId id="623" r:id="rId11"/>
    <p:sldId id="621" r:id="rId12"/>
    <p:sldId id="622" r:id="rId13"/>
    <p:sldId id="624" r:id="rId14"/>
    <p:sldId id="625" r:id="rId15"/>
    <p:sldId id="270" r:id="rId16"/>
    <p:sldId id="275" r:id="rId17"/>
    <p:sldId id="276" r:id="rId18"/>
    <p:sldId id="614" r:id="rId19"/>
    <p:sldId id="555" r:id="rId20"/>
    <p:sldId id="258" r:id="rId21"/>
    <p:sldId id="256" r:id="rId22"/>
    <p:sldId id="627" r:id="rId23"/>
    <p:sldId id="615" r:id="rId24"/>
    <p:sldId id="262" r:id="rId25"/>
    <p:sldId id="616" r:id="rId26"/>
    <p:sldId id="257" r:id="rId27"/>
    <p:sldId id="618" r:id="rId28"/>
    <p:sldId id="264" r:id="rId29"/>
    <p:sldId id="266" r:id="rId30"/>
    <p:sldId id="286" r:id="rId31"/>
    <p:sldId id="617" r:id="rId32"/>
    <p:sldId id="308" r:id="rId33"/>
    <p:sldId id="425" r:id="rId34"/>
    <p:sldId id="524" r:id="rId35"/>
    <p:sldId id="342" r:id="rId36"/>
    <p:sldId id="343" r:id="rId37"/>
    <p:sldId id="337" r:id="rId38"/>
    <p:sldId id="387" r:id="rId39"/>
    <p:sldId id="393" r:id="rId40"/>
    <p:sldId id="485" r:id="rId41"/>
    <p:sldId id="487" r:id="rId42"/>
    <p:sldId id="427" r:id="rId43"/>
    <p:sldId id="409" r:id="rId44"/>
    <p:sldId id="403" r:id="rId45"/>
    <p:sldId id="389" r:id="rId46"/>
    <p:sldId id="415" r:id="rId47"/>
    <p:sldId id="345" r:id="rId48"/>
    <p:sldId id="324" r:id="rId49"/>
    <p:sldId id="399" r:id="rId50"/>
    <p:sldId id="400" r:id="rId51"/>
    <p:sldId id="486" r:id="rId52"/>
    <p:sldId id="390" r:id="rId53"/>
    <p:sldId id="424" r:id="rId54"/>
    <p:sldId id="350" r:id="rId55"/>
    <p:sldId id="426" r:id="rId56"/>
    <p:sldId id="429" r:id="rId57"/>
    <p:sldId id="430" r:id="rId58"/>
    <p:sldId id="394" r:id="rId59"/>
    <p:sldId id="418" r:id="rId60"/>
    <p:sldId id="463" r:id="rId61"/>
    <p:sldId id="472" r:id="rId62"/>
    <p:sldId id="471" r:id="rId63"/>
    <p:sldId id="473" r:id="rId64"/>
    <p:sldId id="474" r:id="rId65"/>
    <p:sldId id="476" r:id="rId66"/>
    <p:sldId id="477" r:id="rId67"/>
    <p:sldId id="480" r:id="rId68"/>
    <p:sldId id="481" r:id="rId69"/>
    <p:sldId id="328" r:id="rId70"/>
    <p:sldId id="428" r:id="rId71"/>
    <p:sldId id="431" r:id="rId72"/>
    <p:sldId id="355" r:id="rId73"/>
    <p:sldId id="329" r:id="rId74"/>
    <p:sldId id="339" r:id="rId75"/>
    <p:sldId id="396" r:id="rId76"/>
    <p:sldId id="340" r:id="rId77"/>
    <p:sldId id="366" r:id="rId78"/>
    <p:sldId id="404" r:id="rId79"/>
    <p:sldId id="595" r:id="rId80"/>
    <p:sldId id="359" r:id="rId81"/>
    <p:sldId id="423" r:id="rId82"/>
    <p:sldId id="357" r:id="rId83"/>
    <p:sldId id="367" r:id="rId84"/>
    <p:sldId id="55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49"/>
    <a:srgbClr val="44536C"/>
    <a:srgbClr val="72C5BC"/>
    <a:srgbClr val="B5C75B"/>
    <a:srgbClr val="776EAE"/>
    <a:srgbClr val="46A2BC"/>
    <a:srgbClr val="3C5C8C"/>
    <a:srgbClr val="43B99A"/>
    <a:srgbClr val="052E4C"/>
    <a:srgbClr val="0E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4170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28015" cy="12801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2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4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5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6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7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8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9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10.xml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11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6.xlsx"/><Relationship Id="rId1" Type="http://schemas.openxmlformats.org/officeDocument/2006/relationships/themeOverride" Target="../theme/themeOverride12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7.xlsx"/><Relationship Id="rId1" Type="http://schemas.openxmlformats.org/officeDocument/2006/relationships/themeOverride" Target="../theme/themeOverride1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8.xlsx"/><Relationship Id="rId1" Type="http://schemas.openxmlformats.org/officeDocument/2006/relationships/themeOverride" Target="../theme/themeOverride14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15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16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1.xlsx"/><Relationship Id="rId1" Type="http://schemas.openxmlformats.org/officeDocument/2006/relationships/themeOverride" Target="../theme/themeOverride17.xml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User\Desktop\GTK\HRATS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Munkaf&#252;zet1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ss%20Alp&#225;r\Desktop\Synergy-Alp&#225;r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hu-HU" sz="1400" dirty="0"/>
              <a:t>Várható Bevétel Opciókkal és Opciók</a:t>
            </a:r>
            <a:r>
              <a:rPr lang="hu-HU" sz="1400" baseline="0" dirty="0"/>
              <a:t> Nélkül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Opciók Nélkül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Opciókkal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18-4975-AFAF-85B6ED982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  <c:min val="1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47003995632136097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4.6842812855585822E-2"/>
          <c:y val="0.30443166563344598"/>
          <c:w val="0.95315718714441422"/>
          <c:h val="0.47036884941289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D2D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C8-479B-BD6A-615AFC0248F4}"/>
              </c:ext>
            </c:extLst>
          </c:dPt>
          <c:dPt>
            <c:idx val="1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C8-479B-BD6A-615AFC0248F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EC8-479B-BD6A-615AFC0248F4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EC8-479B-BD6A-615AFC0248F4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EC8-479B-BD6A-615AFC0248F4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EC8-479B-BD6A-615AFC0248F4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EC8-479B-BD6A-615AFC0248F4}"/>
                </c:ext>
              </c:extLst>
            </c:dLbl>
            <c:dLbl>
              <c:idx val="2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EC8-479B-BD6A-615AFC0248F4}"/>
                </c:ext>
              </c:extLst>
            </c:dLbl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EC8-479B-BD6A-615AFC0248F4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EC8-479B-BD6A-615AFC0248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The Este Lauder</c:v>
                </c:pt>
                <c:pt idx="1">
                  <c:v>Shiseido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12.673229200599998</c:v>
                </c:pt>
                <c:pt idx="1">
                  <c:v>13.450699920000002</c:v>
                </c:pt>
                <c:pt idx="2">
                  <c:v>20.403223707679999</c:v>
                </c:pt>
                <c:pt idx="3">
                  <c:v>23.730340300921</c:v>
                </c:pt>
                <c:pt idx="4">
                  <c:v>32.482859561886002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C8-479B-BD6A-615AFC024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1536"/>
        <c:axId val="951175680"/>
      </c:barChart>
      <c:catAx>
        <c:axId val="100993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51175680"/>
        <c:crosses val="autoZero"/>
        <c:auto val="1"/>
        <c:lblAlgn val="ctr"/>
        <c:lblOffset val="100"/>
        <c:noMultiLvlLbl val="0"/>
      </c:catAx>
      <c:valAx>
        <c:axId val="951175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hu-H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Diétázási</a:t>
            </a:r>
            <a:r>
              <a:rPr lang="hu-HU" b="1" baseline="0" dirty="0"/>
              <a:t> hajlandóság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BF-4414-9C03-50C21952E9F7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BF-4414-9C03-50C21952E9F7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BF-4414-9C03-50C21952E9F7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BF-4414-9C03-50C21952E9F7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BF-4414-9C03-50C21952E9F7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ABF-4414-9C03-50C21952E9F7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ABF-4414-9C03-50C21952E9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0.83</c:v>
                </c:pt>
                <c:pt idx="1">
                  <c:v>0.75</c:v>
                </c:pt>
                <c:pt idx="2">
                  <c:v>0.68</c:v>
                </c:pt>
                <c:pt idx="3">
                  <c:v>0.78</c:v>
                </c:pt>
                <c:pt idx="4">
                  <c:v>0.71</c:v>
                </c:pt>
                <c:pt idx="5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ABF-4414-9C03-50C21952E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06614832"/>
        <c:axId val="1245259712"/>
      </c:barChart>
      <c:catAx>
        <c:axId val="1006614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endParaRPr lang="hu-HU"/>
          </a:p>
        </c:txPr>
        <c:crossAx val="1245259712"/>
        <c:crosses val="autoZero"/>
        <c:auto val="1"/>
        <c:lblAlgn val="ctr"/>
        <c:lblOffset val="100"/>
        <c:noMultiLvlLbl val="0"/>
      </c:catAx>
      <c:valAx>
        <c:axId val="12452597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00661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Fizikai</a:t>
            </a:r>
            <a:r>
              <a:rPr lang="hu-HU" b="1" baseline="0" dirty="0"/>
              <a:t> edzés</a:t>
            </a:r>
            <a:r>
              <a:rPr lang="en-US" b="1" baseline="0" dirty="0"/>
              <a:t>t</a:t>
            </a:r>
            <a:r>
              <a:rPr lang="hu-HU" b="1" baseline="0" dirty="0"/>
              <a:t> végzők aránya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AD-476E-9AE9-852AF9AF30F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AD-476E-9AE9-852AF9AF30F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AD-476E-9AE9-852AF9AF30F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6AD-476E-9AE9-852AF9AF30F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6AD-476E-9AE9-852AF9AF30F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6AD-476E-9AE9-852AF9AF30F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6AD-476E-9AE9-852AF9AF30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0.74</c:v>
                </c:pt>
                <c:pt idx="1">
                  <c:v>0.63</c:v>
                </c:pt>
                <c:pt idx="2">
                  <c:v>0.69</c:v>
                </c:pt>
                <c:pt idx="3">
                  <c:v>0.66</c:v>
                </c:pt>
                <c:pt idx="4">
                  <c:v>0.77</c:v>
                </c:pt>
                <c:pt idx="5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6AD-476E-9AE9-852AF9AF3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60800"/>
        <c:axId val="1245253728"/>
      </c:barChart>
      <c:catAx>
        <c:axId val="1245260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3728"/>
        <c:crosses val="autoZero"/>
        <c:auto val="1"/>
        <c:lblAlgn val="ctr"/>
        <c:lblOffset val="100"/>
        <c:noMultiLvlLbl val="0"/>
      </c:catAx>
      <c:valAx>
        <c:axId val="1245253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Shake</a:t>
            </a:r>
            <a:r>
              <a:rPr lang="ro-RO" b="1" dirty="0"/>
              <a:t>/tabletta has</a:t>
            </a:r>
            <a:r>
              <a:rPr lang="hu-HU" b="1" dirty="0"/>
              <a:t>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92-4511-BF1E-88DF583226D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92-4511-BF1E-88DF583226D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92-4511-BF1E-88DF583226D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92-4511-BF1E-88DF583226D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92-4511-BF1E-88DF583226D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92-4511-BF1E-88DF583226D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C92-4511-BF1E-88DF583226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0.11</c:v>
                </c:pt>
                <c:pt idx="1">
                  <c:v>0.1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0.14000000000000001</c:v>
                </c:pt>
                <c:pt idx="5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92-4511-BF1E-88DF583226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7536"/>
        <c:axId val="1245258080"/>
      </c:barChart>
      <c:catAx>
        <c:axId val="124525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8080"/>
        <c:crosses val="autoZero"/>
        <c:auto val="1"/>
        <c:lblAlgn val="ctr"/>
        <c:lblOffset val="100"/>
        <c:noMultiLvlLbl val="0"/>
      </c:catAx>
      <c:valAx>
        <c:axId val="124525808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Előírt</a:t>
            </a:r>
            <a:r>
              <a:rPr lang="hu-HU" b="1" baseline="0" dirty="0"/>
              <a:t> gyógyszer használat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52-47E7-B97D-1898A7144893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52-47E7-B97D-1898A7144893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52-47E7-B97D-1898A7144893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252-47E7-B97D-1898A7144893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252-47E7-B97D-1898A7144893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252-47E7-B97D-1898A7144893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252-47E7-B97D-1898A71448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0.09</c:v>
                </c:pt>
                <c:pt idx="1">
                  <c:v>0.06</c:v>
                </c:pt>
                <c:pt idx="2">
                  <c:v>0.08</c:v>
                </c:pt>
                <c:pt idx="3">
                  <c:v>0.04</c:v>
                </c:pt>
                <c:pt idx="4">
                  <c:v>7.0000000000000007E-2</c:v>
                </c:pt>
                <c:pt idx="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252-47E7-B97D-1898A7144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9168"/>
        <c:axId val="1245255360"/>
      </c:barChart>
      <c:catAx>
        <c:axId val="1245259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5360"/>
        <c:crosses val="autoZero"/>
        <c:auto val="1"/>
        <c:lblAlgn val="ctr"/>
        <c:lblOffset val="100"/>
        <c:noMultiLvlLbl val="0"/>
      </c:catAx>
      <c:valAx>
        <c:axId val="124525536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Expected Income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FC3-B146-A108-0F06B166692B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FC3-B146-A108-0F06B166692B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FC3-B146-A108-0F06B1666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4B-4856-A2E4-1BAEFFEB3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Standard Deviation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1C-4B52-9C8E-BFC3C651D635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1C-4B52-9C8E-BFC3C651D635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41C-4B52-9C8E-BFC3C651D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A-4436-B013-5454C780C5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DA-4436-B013-5454C780C5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6704"/>
        <c:axId val="1002441264"/>
      </c:barChart>
      <c:catAx>
        <c:axId val="1002446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1264"/>
        <c:crosses val="autoZero"/>
        <c:auto val="1"/>
        <c:lblAlgn val="ctr"/>
        <c:lblOffset val="100"/>
        <c:noMultiLvlLbl val="0"/>
      </c:catAx>
      <c:valAx>
        <c:axId val="10024412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6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8-4B3E-BDA3-59F620BF4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E8-4B3E-BDA3-59F620BF4C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3440"/>
        <c:axId val="1002445616"/>
      </c:barChart>
      <c:catAx>
        <c:axId val="100244344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5616"/>
        <c:crosses val="autoZero"/>
        <c:auto val="1"/>
        <c:lblAlgn val="ctr"/>
        <c:lblOffset val="100"/>
        <c:noMultiLvlLbl val="0"/>
      </c:catAx>
      <c:valAx>
        <c:axId val="10024456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344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hu-HU" sz="1400" dirty="0"/>
              <a:t>Szórás</a:t>
            </a:r>
            <a:r>
              <a:rPr lang="hu-HU" sz="1400" baseline="0" dirty="0"/>
              <a:t> Opciókkal és Opciók Nélkül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Opciók Nélkül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465237</c:v>
                </c:pt>
                <c:pt idx="1">
                  <c:v>764309</c:v>
                </c:pt>
                <c:pt idx="2">
                  <c:v>515786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Opciókkal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255084</c:v>
                </c:pt>
                <c:pt idx="1">
                  <c:v>478867</c:v>
                </c:pt>
                <c:pt idx="2">
                  <c:v>282566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E9-4A12-A72D-B2AF29457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47003995632136097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CB-4BD3-9D9D-D1A303C8E5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CB-4BD3-9D9D-D1A303C8E5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29872"/>
        <c:axId val="910430416"/>
      </c:barChart>
      <c:catAx>
        <c:axId val="910429872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0416"/>
        <c:crosses val="autoZero"/>
        <c:auto val="1"/>
        <c:lblAlgn val="ctr"/>
        <c:lblOffset val="100"/>
        <c:noMultiLvlLbl val="0"/>
      </c:catAx>
      <c:valAx>
        <c:axId val="9104304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2987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6B-4709-8003-FA61CEC214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6B-4709-8003-FA61CEC214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30960"/>
        <c:axId val="910431504"/>
      </c:barChart>
      <c:catAx>
        <c:axId val="91043096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1504"/>
        <c:crosses val="autoZero"/>
        <c:auto val="1"/>
        <c:lblAlgn val="ctr"/>
        <c:lblOffset val="100"/>
        <c:noMultiLvlLbl val="0"/>
      </c:catAx>
      <c:valAx>
        <c:axId val="91043150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3096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21-4150-BFB4-3415E2497E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21-4150-BFB4-3415E2497EC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5957568"/>
        <c:axId val="1005958656"/>
      </c:barChart>
      <c:catAx>
        <c:axId val="100595756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5958656"/>
        <c:crosses val="autoZero"/>
        <c:auto val="1"/>
        <c:lblAlgn val="ctr"/>
        <c:lblOffset val="100"/>
        <c:noMultiLvlLbl val="0"/>
      </c:catAx>
      <c:valAx>
        <c:axId val="10059586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595756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64C-4FD9-AC7A-76FC1C73A591}"/>
              </c:ext>
            </c:extLst>
          </c:dPt>
          <c:dPt>
            <c:idx val="1"/>
            <c:bubble3D val="0"/>
            <c:spPr>
              <a:solidFill>
                <a:srgbClr val="B5C7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C-4FD9-AC7A-76FC1C73A5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4C-4FD9-AC7A-76FC1C73A5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Ebrima" pitchFamily="2" charset="0"/>
                <a:ea typeface="Ebrima" pitchFamily="2" charset="0"/>
                <a:cs typeface="Ebrima" pitchFamily="2" charset="0"/>
              </a:defRPr>
            </a:pPr>
            <a:r>
              <a:rPr lang="hu-HU" dirty="0">
                <a:latin typeface="Ebrima" pitchFamily="2" charset="0"/>
                <a:ea typeface="Ebrima" pitchFamily="2" charset="0"/>
                <a:cs typeface="Ebrima" pitchFamily="2" charset="0"/>
              </a:rPr>
              <a:t>Az</a:t>
            </a:r>
            <a:r>
              <a:rPr lang="hu-HU" baseline="0" dirty="0">
                <a:latin typeface="Ebrima" pitchFamily="2" charset="0"/>
                <a:ea typeface="Ebrima" pitchFamily="2" charset="0"/>
                <a:cs typeface="Ebrima" pitchFamily="2" charset="0"/>
              </a:rPr>
              <a:t> alkalmazottak teljesítmény szerinti megoszlása és díjazása</a:t>
            </a:r>
            <a:endParaRPr lang="en-US" dirty="0">
              <a:latin typeface="Ebrima" pitchFamily="2" charset="0"/>
              <a:ea typeface="Ebrima" pitchFamily="2" charset="0"/>
              <a:cs typeface="Ebrima" pitchFamily="2" charset="0"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1.6092069373681232E-2"/>
          <c:y val="0.29403195924038905"/>
          <c:w val="0.9637064484586485"/>
          <c:h val="0.619718040759610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Sheet1!$Z$112</c:f>
              <c:strCache>
                <c:ptCount val="1"/>
              </c:strCache>
            </c:strRef>
          </c:tx>
          <c:spPr>
            <a:ln>
              <a:solidFill>
                <a:srgbClr val="027368"/>
              </a:solidFill>
            </a:ln>
          </c:spPr>
          <c:marker>
            <c:symbol val="none"/>
          </c:marker>
          <c:dLbls>
            <c:delete val="1"/>
          </c:dLbls>
          <c:xVal>
            <c:numRef>
              <c:f>Sheet1!$Y$113:$Y$123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</c:numCache>
            </c:numRef>
          </c:xVal>
          <c:yVal>
            <c:numRef>
              <c:f>Sheet1!$Z$113:$Z$123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40</c:v>
                </c:pt>
                <c:pt idx="4">
                  <c:v>80</c:v>
                </c:pt>
                <c:pt idx="5">
                  <c:v>160</c:v>
                </c:pt>
                <c:pt idx="6">
                  <c:v>80</c:v>
                </c:pt>
                <c:pt idx="7">
                  <c:v>40</c:v>
                </c:pt>
                <c:pt idx="8">
                  <c:v>20</c:v>
                </c:pt>
                <c:pt idx="9">
                  <c:v>10</c:v>
                </c:pt>
                <c:pt idx="10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C3-4D9E-A0D5-8EB5E0E5E69C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</c:dLbls>
        <c:axId val="953271376"/>
        <c:axId val="953266480"/>
      </c:scatterChart>
      <c:valAx>
        <c:axId val="95327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latin typeface="Ebrima" pitchFamily="2" charset="0"/>
                <a:ea typeface="Ebrima" pitchFamily="2" charset="0"/>
                <a:cs typeface="Ebrima" pitchFamily="2" charset="0"/>
              </a:defRPr>
            </a:pPr>
            <a:endParaRPr lang="hu-HU"/>
          </a:p>
        </c:txPr>
        <c:crossAx val="953266480"/>
        <c:crosses val="autoZero"/>
        <c:crossBetween val="midCat"/>
      </c:valAx>
      <c:valAx>
        <c:axId val="95326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32713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hu-HU" dirty="0"/>
              <a:t>Sörválasztást befolyásoló tényezők (%)</a:t>
            </a:r>
          </a:p>
        </c:rich>
      </c:tx>
      <c:layout>
        <c:manualLayout>
          <c:xMode val="edge"/>
          <c:yMode val="edge"/>
          <c:x val="0.21654826748133041"/>
          <c:y val="2.325581395348837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9228743161595919"/>
          <c:y val="0.2126419835818395"/>
          <c:w val="0.5260805721285734"/>
          <c:h val="0.655567375886524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Sörválasztásban befolyásoló tényezők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cat>
            <c:strRef>
              <c:f>Munka1!$A$2:$A$8</c:f>
              <c:strCache>
                <c:ptCount val="7"/>
                <c:pt idx="0">
                  <c:v>íz</c:v>
                </c:pt>
                <c:pt idx="1">
                  <c:v>márkanév</c:v>
                </c:pt>
                <c:pt idx="2">
                  <c:v>ár</c:v>
                </c:pt>
                <c:pt idx="3">
                  <c:v>alkohol tartalom</c:v>
                </c:pt>
                <c:pt idx="4">
                  <c:v>mások véleménye</c:v>
                </c:pt>
                <c:pt idx="5">
                  <c:v>csomagolás</c:v>
                </c:pt>
                <c:pt idx="6">
                  <c:v>reklám</c:v>
                </c:pt>
              </c:strCache>
            </c:strRef>
          </c:cat>
          <c:val>
            <c:numRef>
              <c:f>Munka1!$B$2:$B$8</c:f>
              <c:numCache>
                <c:formatCode>0%</c:formatCode>
                <c:ptCount val="7"/>
                <c:pt idx="0">
                  <c:v>0.40400000000000003</c:v>
                </c:pt>
                <c:pt idx="1">
                  <c:v>0.22700000000000001</c:v>
                </c:pt>
                <c:pt idx="2">
                  <c:v>0.19800000000000001</c:v>
                </c:pt>
                <c:pt idx="3">
                  <c:v>0.09</c:v>
                </c:pt>
                <c:pt idx="4">
                  <c:v>4.4999999999999998E-2</c:v>
                </c:pt>
                <c:pt idx="5">
                  <c:v>0.02</c:v>
                </c:pt>
                <c:pt idx="6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EF-40A7-BFCF-8024E1CE05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7"/>
        <c:axId val="959387920"/>
        <c:axId val="959375408"/>
      </c:barChart>
      <c:catAx>
        <c:axId val="959387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959375408"/>
        <c:crosses val="autoZero"/>
        <c:auto val="1"/>
        <c:lblAlgn val="ctr"/>
        <c:lblOffset val="100"/>
        <c:noMultiLvlLbl val="0"/>
      </c:catAx>
      <c:valAx>
        <c:axId val="959375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600" b="1"/>
            </a:pPr>
            <a:endParaRPr lang="hu-HU"/>
          </a:p>
        </c:txPr>
        <c:crossAx val="95938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/>
              <a:t>Sörfogyasztás korcsoportonként (%)</a:t>
            </a:r>
          </a:p>
        </c:rich>
      </c:tx>
      <c:layout>
        <c:manualLayout>
          <c:xMode val="edge"/>
          <c:yMode val="edge"/>
          <c:x val="9.8145539906103307E-2"/>
          <c:y val="1.7727730672498672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55C-423C-806F-CAEED2C0E36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55C-423C-806F-CAEED2C0E36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55C-423C-806F-CAEED2C0E36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55C-423C-806F-CAEED2C0E36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55C-423C-806F-CAEED2C0E3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Munka1!$A$14:$A$18</c:f>
              <c:strCache>
                <c:ptCount val="5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Munka1!$B$14:$B$18</c:f>
              <c:numCache>
                <c:formatCode>0%</c:formatCode>
                <c:ptCount val="5"/>
                <c:pt idx="0">
                  <c:v>0.46</c:v>
                </c:pt>
                <c:pt idx="1">
                  <c:v>0.39</c:v>
                </c:pt>
                <c:pt idx="2">
                  <c:v>0.25</c:v>
                </c:pt>
                <c:pt idx="3">
                  <c:v>0.3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55C-423C-806F-CAEED2C0E3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59379216"/>
        <c:axId val="959380304"/>
      </c:barChart>
      <c:catAx>
        <c:axId val="959379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 b="1"/>
            </a:pPr>
            <a:endParaRPr lang="hu-HU"/>
          </a:p>
        </c:txPr>
        <c:crossAx val="959380304"/>
        <c:crosses val="autoZero"/>
        <c:auto val="1"/>
        <c:lblAlgn val="ctr"/>
        <c:lblOffset val="100"/>
        <c:noMultiLvlLbl val="0"/>
      </c:catAx>
      <c:valAx>
        <c:axId val="95938030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95937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spPr>
            <a:ln w="28575">
              <a:solidFill>
                <a:srgbClr val="44536C"/>
              </a:solidFill>
            </a:ln>
          </c:spPr>
          <c:marker>
            <c:spPr>
              <a:solidFill>
                <a:srgbClr val="44536C"/>
              </a:solidFill>
              <a:ln w="28575">
                <a:solidFill>
                  <a:srgbClr val="165161"/>
                </a:solidFill>
              </a:ln>
            </c:spPr>
          </c:marker>
          <c:dLbls>
            <c:dLbl>
              <c:idx val="0"/>
              <c:layout>
                <c:manualLayout>
                  <c:x val="2.4779465198655703E-3"/>
                  <c:y val="6.3011972274732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BF-42C8-8F11-4334BCE67A95}"/>
                </c:ext>
              </c:extLst>
            </c:dLbl>
            <c:dLbl>
              <c:idx val="1"/>
              <c:layout>
                <c:manualLayout>
                  <c:x val="4.9558930397310954E-3"/>
                  <c:y val="2.36294896030245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BF-42C8-8F11-4334BCE67A95}"/>
                </c:ext>
              </c:extLst>
            </c:dLbl>
            <c:dLbl>
              <c:idx val="2"/>
              <c:layout>
                <c:manualLayout>
                  <c:x val="4.9558930397310503E-3"/>
                  <c:y val="3.15059861373660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BF-42C8-8F11-4334BCE67A95}"/>
                </c:ext>
              </c:extLst>
            </c:dLbl>
            <c:dLbl>
              <c:idx val="3"/>
              <c:layout>
                <c:manualLayout>
                  <c:x val="-6.1948662996639259E-3"/>
                  <c:y val="8.6641461877756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BF-42C8-8F11-4334BCE67A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Sheet1!$D$9:$H$9</c:f>
              <c:numCache>
                <c:formatCode>General</c:formatCode>
                <c:ptCount val="5"/>
                <c:pt idx="0">
                  <c:v>20.5</c:v>
                </c:pt>
                <c:pt idx="1">
                  <c:v>23</c:v>
                </c:pt>
                <c:pt idx="2">
                  <c:v>28</c:v>
                </c:pt>
                <c:pt idx="3">
                  <c:v>32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2BF-42C8-8F11-4334BCE67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3211392"/>
        <c:axId val="1253212480"/>
      </c:lineChart>
      <c:catAx>
        <c:axId val="1253211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hu-HU"/>
          </a:p>
        </c:txPr>
        <c:crossAx val="1253212480"/>
        <c:crosses val="autoZero"/>
        <c:auto val="1"/>
        <c:lblAlgn val="ctr"/>
        <c:lblOffset val="100"/>
        <c:noMultiLvlLbl val="0"/>
      </c:catAx>
      <c:valAx>
        <c:axId val="1253212480"/>
        <c:scaling>
          <c:orientation val="minMax"/>
          <c:min val="1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11392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hu-H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Sheet1!$D$10:$H$10</c:f>
              <c:numCache>
                <c:formatCode>General</c:formatCode>
                <c:ptCount val="5"/>
                <c:pt idx="0">
                  <c:v>1751</c:v>
                </c:pt>
                <c:pt idx="1">
                  <c:v>1832</c:v>
                </c:pt>
                <c:pt idx="2">
                  <c:v>1887</c:v>
                </c:pt>
                <c:pt idx="3">
                  <c:v>1943</c:v>
                </c:pt>
                <c:pt idx="4">
                  <c:v>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4-4B25-B199-07C208864E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3209216"/>
        <c:axId val="1253213024"/>
      </c:barChart>
      <c:catAx>
        <c:axId val="1253209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hu-HU"/>
          </a:p>
        </c:txPr>
        <c:crossAx val="1253213024"/>
        <c:crosses val="autoZero"/>
        <c:auto val="1"/>
        <c:lblAlgn val="ctr"/>
        <c:lblOffset val="100"/>
        <c:noMultiLvlLbl val="0"/>
      </c:catAx>
      <c:valAx>
        <c:axId val="1253213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0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várható közhasznú tevékenység árbevétele, pénzügyi műveletek nélkül, 2016-2020, </a:t>
            </a:r>
            <a:r>
              <a:rPr lang="hu-HU" sz="16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eFt</a:t>
            </a:r>
            <a:endParaRPr lang="hu-HU" sz="16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2C5B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2A-445A-8B25-8213B39633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Bevétel!$B$3:$G$3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Bevétel!$B$14:$G$14</c:f>
              <c:numCache>
                <c:formatCode>_-* #\ ##0\ _F_t_-;\-* #\ ##0\ _F_t_-;_-* "-"??\ _F_t_-;_-@_-</c:formatCode>
                <c:ptCount val="6"/>
                <c:pt idx="0">
                  <c:v>630736</c:v>
                </c:pt>
                <c:pt idx="1">
                  <c:v>708377.97699999996</c:v>
                </c:pt>
                <c:pt idx="2">
                  <c:v>736021.41119499982</c:v>
                </c:pt>
                <c:pt idx="3">
                  <c:v>757314.65458682482</c:v>
                </c:pt>
                <c:pt idx="4">
                  <c:v>779369.53024736373</c:v>
                </c:pt>
                <c:pt idx="5">
                  <c:v>802213.5137435213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2A-445A-8B25-8213B3963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8"/>
        <c:axId val="959384112"/>
        <c:axId val="959381392"/>
      </c:barChart>
      <c:catAx>
        <c:axId val="95938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59381392"/>
        <c:crosses val="autoZero"/>
        <c:auto val="1"/>
        <c:lblAlgn val="ctr"/>
        <c:lblOffset val="100"/>
        <c:noMultiLvlLbl val="0"/>
      </c:catAx>
      <c:valAx>
        <c:axId val="95938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\ _F_t_-;\-* #\ ##0\ _F_t_-;_-* &quot;-&quot;??\ _F_t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59384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belső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kialakításuk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dirty="0">
                <a:solidFill>
                  <a:schemeClr val="bg2">
                    <a:lumMod val="10000"/>
                  </a:schemeClr>
                </a:solidFill>
                <a:effectLst/>
              </a:rPr>
              <a:t>(Páros T-próba)</a:t>
            </a:r>
            <a:endParaRPr lang="en-US" sz="1400" b="1" i="1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29614066195647887"/>
          <c:w val="0.92238888888888892"/>
          <c:h val="0.5861795356811403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Értékelések!$B$5:$B$9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Értékelések!$F$5:$F$9</c:f>
              <c:numCache>
                <c:formatCode>###0.000</c:formatCode>
                <c:ptCount val="5"/>
                <c:pt idx="0">
                  <c:v>3.3053435114503795</c:v>
                </c:pt>
                <c:pt idx="1">
                  <c:v>4.3256704980842917</c:v>
                </c:pt>
                <c:pt idx="2">
                  <c:v>2.1030534351145045</c:v>
                </c:pt>
                <c:pt idx="3">
                  <c:v>3.6297709923664123</c:v>
                </c:pt>
                <c:pt idx="4">
                  <c:v>4.2988505747126444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51-4E0E-9478-51B3B8D31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36616"/>
        <c:axId val="481743696"/>
      </c:barChart>
      <c:catAx>
        <c:axId val="391936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481743696"/>
        <c:crosses val="autoZero"/>
        <c:auto val="1"/>
        <c:lblAlgn val="ctr"/>
        <c:lblOffset val="100"/>
        <c:noMultiLvlLbl val="0"/>
      </c:catAx>
      <c:valAx>
        <c:axId val="4817436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36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Árbevétel és összes ráfordítás alakulása, 2019-2023 (millió EUR)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2.3701422475565226E-2"/>
          <c:y val="0.18616633108385772"/>
          <c:w val="0.95259715504886955"/>
          <c:h val="0.57416784150955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EK!$B$21</c:f>
              <c:strCache>
                <c:ptCount val="1"/>
                <c:pt idx="0">
                  <c:v>Árbevétel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EK!$C$21:$G$21</c:f>
              <c:numCache>
                <c:formatCode>_(* #,##0_);_(* \(#,##0\);_(* "-"??_);_(@_)</c:formatCode>
                <c:ptCount val="5"/>
                <c:pt idx="0">
                  <c:v>18052070.442484707</c:v>
                </c:pt>
                <c:pt idx="1">
                  <c:v>18052070.442484707</c:v>
                </c:pt>
                <c:pt idx="2">
                  <c:v>23467691.575230114</c:v>
                </c:pt>
                <c:pt idx="3">
                  <c:v>23467691.575230114</c:v>
                </c:pt>
                <c:pt idx="4">
                  <c:v>28883312.707975529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D-4326-A624-2A92837AD24D}"/>
            </c:ext>
          </c:extLst>
        </c:ser>
        <c:ser>
          <c:idx val="1"/>
          <c:order val="1"/>
          <c:tx>
            <c:strRef>
              <c:f>EK!$B$22</c:f>
              <c:strCache>
                <c:ptCount val="1"/>
                <c:pt idx="0">
                  <c:v>Összes ráfodítás</c:v>
                </c:pt>
              </c:strCache>
            </c:strRef>
          </c:tx>
          <c:spPr>
            <a:solidFill>
              <a:srgbClr val="72C5B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EK!$C$22:$G$22</c:f>
              <c:numCache>
                <c:formatCode>_(* #,##0_);_(* \(#,##0\);_(* "-"??_);_(@_)</c:formatCode>
                <c:ptCount val="5"/>
                <c:pt idx="0">
                  <c:v>13920845.418171309</c:v>
                </c:pt>
                <c:pt idx="1">
                  <c:v>13930349.418171309</c:v>
                </c:pt>
                <c:pt idx="2">
                  <c:v>18987854.043622699</c:v>
                </c:pt>
                <c:pt idx="3">
                  <c:v>19003007.245222703</c:v>
                </c:pt>
                <c:pt idx="4">
                  <c:v>23057881.805906091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DD-4326-A624-2A92837AD2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04128"/>
        <c:axId val="433700992"/>
      </c:barChart>
      <c:catAx>
        <c:axId val="4337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33700992"/>
        <c:crosses val="autoZero"/>
        <c:auto val="1"/>
        <c:lblAlgn val="ctr"/>
        <c:lblOffset val="100"/>
        <c:noMultiLvlLbl val="0"/>
      </c:catAx>
      <c:valAx>
        <c:axId val="433700992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3370412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hu-HU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EBITDA és az adózott eredmény alakulása, 2019-2023 (millió EUR) </a:t>
            </a:r>
            <a:endParaRPr lang="en-US" sz="1600" b="1"/>
          </a:p>
        </c:rich>
      </c:tx>
      <c:layout>
        <c:manualLayout>
          <c:xMode val="edge"/>
          <c:yMode val="edge"/>
          <c:x val="0.10555555555555556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2.1503575565904227E-2"/>
          <c:y val="0.16558821322012346"/>
          <c:w val="0.95699284886819158"/>
          <c:h val="0.554443549175069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EK!$B$25</c:f>
              <c:strCache>
                <c:ptCount val="1"/>
                <c:pt idx="0">
                  <c:v>EBITDA</c:v>
                </c:pt>
              </c:strCache>
            </c:strRef>
          </c:tx>
          <c:spPr>
            <a:solidFill>
              <a:srgbClr val="B5C75B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EK!$C$25:$G$25</c:f>
              <c:numCache>
                <c:formatCode>_(* #,##0_);_(* \(#,##0\);_(* "-"??_);_(@_)</c:formatCode>
                <c:ptCount val="5"/>
                <c:pt idx="0">
                  <c:v>4131225.0243133977</c:v>
                </c:pt>
                <c:pt idx="1">
                  <c:v>4121721.0243133977</c:v>
                </c:pt>
                <c:pt idx="2">
                  <c:v>4479837.5316074155</c:v>
                </c:pt>
                <c:pt idx="3">
                  <c:v>4464684.3300074115</c:v>
                </c:pt>
                <c:pt idx="4">
                  <c:v>5825430.9020694382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04-4C01-ADB1-4C00E76F2391}"/>
            </c:ext>
          </c:extLst>
        </c:ser>
        <c:ser>
          <c:idx val="1"/>
          <c:order val="1"/>
          <c:tx>
            <c:strRef>
              <c:f>EK!$B$26</c:f>
              <c:strCache>
                <c:ptCount val="1"/>
                <c:pt idx="0">
                  <c:v>Adózott eredmény</c:v>
                </c:pt>
              </c:strCache>
            </c:strRef>
          </c:tx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EK!$C$26:$G$26</c:f>
              <c:numCache>
                <c:formatCode>_(* #,##0_);_(* \(#,##0\);_(* "-"??_);_(@_)</c:formatCode>
                <c:ptCount val="5"/>
                <c:pt idx="0">
                  <c:v>3458195.9484232543</c:v>
                </c:pt>
                <c:pt idx="1">
                  <c:v>3450466.6044232538</c:v>
                </c:pt>
                <c:pt idx="2">
                  <c:v>3751154.4865502296</c:v>
                </c:pt>
                <c:pt idx="3">
                  <c:v>3738679.8132062266</c:v>
                </c:pt>
                <c:pt idx="4">
                  <c:v>4881576.9497383274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04-4C01-ADB1-4C00E76F2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892040"/>
        <c:axId val="426890864"/>
      </c:barChart>
      <c:catAx>
        <c:axId val="42689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26890864"/>
        <c:crosses val="autoZero"/>
        <c:auto val="1"/>
        <c:lblAlgn val="ctr"/>
        <c:lblOffset val="100"/>
        <c:noMultiLvlLbl val="0"/>
      </c:catAx>
      <c:valAx>
        <c:axId val="426890864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26892040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hu-H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hu-HU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húsokró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l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Értékelések!$H$15:$H$19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Értékelések!$I$15:$I$19</c:f>
              <c:numCache>
                <c:formatCode>###0.000</c:formatCode>
                <c:ptCount val="5"/>
                <c:pt idx="0">
                  <c:v>3.0114503816793872</c:v>
                </c:pt>
                <c:pt idx="1">
                  <c:v>4.0191570881226069</c:v>
                </c:pt>
                <c:pt idx="2">
                  <c:v>3.7164750957854409</c:v>
                </c:pt>
                <c:pt idx="3">
                  <c:v>4.4521072796934851</c:v>
                </c:pt>
                <c:pt idx="4">
                  <c:v>3.2671755725190845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B-43FA-A120-D7FA6CBFE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0221848"/>
        <c:axId val="390224472"/>
      </c:barChart>
      <c:catAx>
        <c:axId val="390221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390224472"/>
        <c:crosses val="autoZero"/>
        <c:auto val="1"/>
        <c:lblAlgn val="ctr"/>
        <c:lblOffset val="100"/>
        <c:noMultiLvlLbl val="0"/>
      </c:catAx>
      <c:valAx>
        <c:axId val="390224472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0221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desszertekről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34787517097783355"/>
          <c:w val="0.92238888888888892"/>
          <c:h val="0.5349214770334476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Értékelések!$H$24:$H$28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Értékelések!$I$24:$I$28</c:f>
              <c:numCache>
                <c:formatCode>###0.000</c:formatCode>
                <c:ptCount val="5"/>
                <c:pt idx="0">
                  <c:v>3.7509578544061286</c:v>
                </c:pt>
                <c:pt idx="1">
                  <c:v>4.3511450381679397</c:v>
                </c:pt>
                <c:pt idx="2">
                  <c:v>4.3091603053435099</c:v>
                </c:pt>
                <c:pt idx="3">
                  <c:v>3.7318007662835257</c:v>
                </c:pt>
                <c:pt idx="4">
                  <c:v>4.2557251908396934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3-4935-AEA8-1517636F5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40720"/>
        <c:axId val="391938096"/>
      </c:barChart>
      <c:catAx>
        <c:axId val="39194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391938096"/>
        <c:crosses val="autoZero"/>
        <c:auto val="1"/>
        <c:lblAlgn val="ctr"/>
        <c:lblOffset val="100"/>
        <c:noMultiLvlLbl val="0"/>
      </c:catAx>
      <c:valAx>
        <c:axId val="3919380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4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r>
              <a:rPr lang="hu-HU" sz="1800" b="1" dirty="0"/>
              <a:t>Revenue or core</a:t>
            </a:r>
            <a:r>
              <a:rPr lang="hu-HU" sz="1800" b="1" baseline="0" dirty="0"/>
              <a:t> products/services sold</a:t>
            </a:r>
            <a:endParaRPr lang="en-US" sz="1800" b="1" dirty="0"/>
          </a:p>
        </c:rich>
      </c:tx>
      <c:layout>
        <c:manualLayout>
          <c:xMode val="edge"/>
          <c:yMode val="edge"/>
          <c:x val="0.14770831470757417"/>
          <c:y val="4.81364649830906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Ebrima (Body)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2.618383450916931E-2"/>
          <c:y val="0.29964949451973932"/>
          <c:w val="0.94763233098166133"/>
          <c:h val="0.591668853969947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E1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Ebrima (Body)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Auto-LF</c:v>
                </c:pt>
                <c:pt idx="1">
                  <c:v>Auto-AM</c:v>
                </c:pt>
                <c:pt idx="2">
                  <c:v>PND</c:v>
                </c:pt>
                <c:pt idx="3">
                  <c:v>Smartphone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0.6</c:v>
                </c:pt>
                <c:pt idx="2">
                  <c:v>0.6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F-462E-A0A0-16A49107C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9"/>
        <c:overlap val="-3"/>
        <c:axId val="1112387936"/>
        <c:axId val="1112388480"/>
      </c:barChart>
      <c:catAx>
        <c:axId val="11123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endParaRPr lang="hu-HU"/>
          </a:p>
        </c:txPr>
        <c:crossAx val="1112388480"/>
        <c:crosses val="autoZero"/>
        <c:auto val="1"/>
        <c:lblAlgn val="ctr"/>
        <c:lblOffset val="100"/>
        <c:noMultiLvlLbl val="0"/>
      </c:catAx>
      <c:valAx>
        <c:axId val="1112388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238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  <a:latin typeface="Ebrima (Body)"/>
        </a:defRPr>
      </a:pPr>
      <a:endParaRPr lang="hu-H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E6B-49F3-8F54-4380D0FEE08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6B-49F3-8F54-4380D0FEE08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E6B-49F3-8F54-4380D0FEE08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6B-49F3-8F54-4380D0FEE089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6B-49F3-8F54-4380D0FEE089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E6B-49F3-8F54-4380D0FEE089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E6B-49F3-8F54-4380D0FEE0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Shiseido</c:v>
                </c:pt>
                <c:pt idx="1">
                  <c:v>The Este Lauder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7.11</c:v>
                </c:pt>
                <c:pt idx="1">
                  <c:v>11.1</c:v>
                </c:pt>
                <c:pt idx="2">
                  <c:v>17.600000000000001</c:v>
                </c:pt>
                <c:pt idx="3">
                  <c:v>20.47</c:v>
                </c:pt>
                <c:pt idx="4">
                  <c:v>28.02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B-49F3-8F54-4380D0FEE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2080"/>
        <c:axId val="1009938064"/>
      </c:barChart>
      <c:catAx>
        <c:axId val="100993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09938064"/>
        <c:crosses val="autoZero"/>
        <c:auto val="1"/>
        <c:lblAlgn val="ctr"/>
        <c:lblOffset val="100"/>
        <c:noMultiLvlLbl val="0"/>
      </c:catAx>
      <c:valAx>
        <c:axId val="1009938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hu-H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World's Most Valuable Beauty Brand</a:t>
            </a:r>
          </a:p>
          <a:p>
            <a:pPr algn="ctr" rtl="0">
              <a:defRPr sz="1600" b="1"/>
            </a:pPr>
            <a:r>
              <a:rPr lang="en-US" sz="1600" b="1" dirty="0"/>
              <a:t>(billion USD)</a:t>
            </a:r>
          </a:p>
          <a:p>
            <a:pPr algn="ctr" rtl="0">
              <a:defRPr sz="1600" b="1"/>
            </a:pP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4.1308297088066574E-3"/>
          <c:y val="0.31815793264053116"/>
          <c:w val="0.98694582064205094"/>
          <c:h val="0.4096234494327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Brand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79-4191-B4E6-3A8752DB0D2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79-4191-B4E6-3A8752DB0D2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79-4191-B4E6-3A8752DB0D2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79-4191-B4E6-3A8752DB0D2D}"/>
              </c:ext>
            </c:extLst>
          </c:dPt>
          <c:dPt>
            <c:idx val="4"/>
            <c:invertIfNegative val="0"/>
            <c:bubble3D val="0"/>
            <c:spPr>
              <a:solidFill>
                <a:srgbClr val="D0C1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79-4191-B4E6-3A8752DB0D2D}"/>
              </c:ext>
            </c:extLst>
          </c:dPt>
          <c:dPt>
            <c:idx val="5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79-4191-B4E6-3A8752DB0D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13.69</c:v>
                </c:pt>
                <c:pt idx="1">
                  <c:v>5.96</c:v>
                </c:pt>
                <c:pt idx="2">
                  <c:v>5.8</c:v>
                </c:pt>
                <c:pt idx="3">
                  <c:v>5.96</c:v>
                </c:pt>
                <c:pt idx="4">
                  <c:v>4.17</c:v>
                </c:pt>
                <c:pt idx="5">
                  <c:v>3.27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79-4191-B4E6-3A8752DB0D2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D-6379-4191-B4E6-3A8752DB0D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76"/>
        <c:overlap val="86"/>
        <c:axId val="1009933712"/>
        <c:axId val="1009936976"/>
      </c:barChart>
      <c:catAx>
        <c:axId val="1009933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09936976"/>
        <c:crosses val="autoZero"/>
        <c:auto val="1"/>
        <c:lblAlgn val="ctr"/>
        <c:lblOffset val="100"/>
        <c:noMultiLvlLbl val="0"/>
      </c:catAx>
      <c:valAx>
        <c:axId val="10099369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0993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789E-59F3-4804-A42D-DEBAE5A1D7EB}" type="doc">
      <dgm:prSet loTypeId="urn:microsoft.com/office/officeart/2005/8/layout/chevron1" loCatId="process" qsTypeId="urn:microsoft.com/office/officeart/2005/8/quickstyle/simple1" qsCatId="simple" csTypeId="urn:microsoft.com/office/officeart/2005/8/colors/accent3_1" csCatId="accent3" phldr="1"/>
      <dgm:spPr/>
    </dgm:pt>
    <dgm:pt modelId="{D9D5D66B-9080-4638-8E2A-47E86FD6932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hu-HU" sz="1050" b="1" dirty="0"/>
            <a:t>2021</a:t>
          </a:r>
          <a:endParaRPr lang="en-US" sz="1050" b="1" dirty="0"/>
        </a:p>
      </dgm:t>
    </dgm:pt>
    <dgm:pt modelId="{099C9F27-077A-42C0-ACFE-B1B688F77EA4}" type="par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433AFB9F-DC53-4EFA-99D5-1B18AFDF6764}" type="sib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6766C7AC-616D-438B-83E8-4998D29CF510}">
      <dgm:prSet phldrT="[Text]" custT="1"/>
      <dgm:spPr/>
      <dgm:t>
        <a:bodyPr/>
        <a:lstStyle/>
        <a:p>
          <a:r>
            <a:rPr lang="hu-HU" sz="1050" b="1" dirty="0"/>
            <a:t>..........</a:t>
          </a:r>
          <a:endParaRPr lang="en-US" sz="1050" b="1" dirty="0"/>
        </a:p>
      </dgm:t>
    </dgm:pt>
    <dgm:pt modelId="{E12943F0-6F2D-42ED-AD5D-AC2E76968609}" type="par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9EB17176-3F19-47E3-A9EF-E69E9A2C1571}" type="sib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80574B8B-2A2F-4F8A-A5F0-A5054E2AEE6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b="1" dirty="0"/>
            <a:t>2</a:t>
          </a:r>
          <a:r>
            <a:rPr lang="hu-HU" sz="1050" b="1" dirty="0"/>
            <a:t>017 M3</a:t>
          </a:r>
          <a:endParaRPr lang="en-US" sz="1050" b="1" dirty="0"/>
        </a:p>
      </dgm:t>
    </dgm:pt>
    <dgm:pt modelId="{2290990A-907F-4B67-A1A6-F59E59833C37}" type="sib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A025067D-CF92-496D-B35D-7A69011FBFF9}" type="par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03E04024-227F-4D1B-8711-4664D8DBF14E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hu-HU" sz="1050" b="1" dirty="0"/>
            <a:t>Hosszútáv</a:t>
          </a:r>
          <a:endParaRPr lang="en-US" sz="1050" b="1" dirty="0"/>
        </a:p>
      </dgm:t>
    </dgm:pt>
    <dgm:pt modelId="{F98DDDBC-8448-4B86-8753-49E56EBE9BBC}" type="par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3F083918-CAA5-43AA-8FF6-E5EF3181F836}" type="sib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17530399-5318-4567-9AC9-98AC1FC9BD1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H1</a:t>
          </a:r>
          <a:endParaRPr lang="en-US" sz="1050" b="1" dirty="0"/>
        </a:p>
      </dgm:t>
    </dgm:pt>
    <dgm:pt modelId="{A6C33D87-100F-4AE8-BC65-A069A4B07F99}" type="par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78EA6406-3823-4E51-ACDF-A10293F3F9C9}" type="sib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492B92DF-838F-4DB1-AEC4-7E277099E703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gm:t>
    </dgm:pt>
    <dgm:pt modelId="{DA422580-F11D-4164-936C-DDB6A1FB658E}" type="par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7B1EA9BC-046B-4D83-98D1-467250BADAE1}" type="sib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A58971D9-0CFC-4EB7-ACC3-4DD42F0F10B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M5</a:t>
          </a:r>
          <a:endParaRPr lang="en-US" sz="1050" b="1" dirty="0"/>
        </a:p>
      </dgm:t>
    </dgm:pt>
    <dgm:pt modelId="{7837C6C7-4F54-4783-A23E-7437EF9F3FA8}" type="par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57BBFC75-A6EF-4EE2-B45D-62356803909E}" type="sib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CF9A1AAE-79A4-46BD-8573-C1E985408A1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M6</a:t>
          </a:r>
          <a:endParaRPr lang="en-US" sz="1050" b="1" dirty="0"/>
        </a:p>
      </dgm:t>
    </dgm:pt>
    <dgm:pt modelId="{8F26F252-2096-4D39-B656-968EA7B121A7}" type="par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050E8EDC-3AD8-46C3-AC43-B5A4E175F506}" type="sib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596E40D1-A441-4634-92D9-03CFD6D62A7F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H2</a:t>
          </a:r>
          <a:endParaRPr lang="en-US" sz="1050" b="1" dirty="0"/>
        </a:p>
      </dgm:t>
    </dgm:pt>
    <dgm:pt modelId="{BEFC9D5B-8780-4010-AF6C-90485F4CC637}" type="par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A3778F4B-3FE0-4F49-9E7B-E58C63A9AC12}" type="sib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2F2DD6D9-7FBC-49F0-AF06-84E98D462DD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H1</a:t>
          </a:r>
          <a:endParaRPr lang="en-US" sz="1050" b="1" dirty="0"/>
        </a:p>
      </dgm:t>
    </dgm:pt>
    <dgm:pt modelId="{4DCF817C-FB84-432E-A443-845826CA3D4A}" type="par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5A947A07-1B36-45C8-8141-67638B81DD85}" type="sib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62C511DA-D524-41A9-A5F0-8E6D4E3ECB1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H2</a:t>
          </a:r>
          <a:endParaRPr lang="en-US" sz="1050" b="1" dirty="0"/>
        </a:p>
      </dgm:t>
    </dgm:pt>
    <dgm:pt modelId="{99C84D81-85B8-40D3-96FC-C6923782AA43}" type="par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7C722999-0C62-4807-964C-D80215019EAF}" type="sib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BED483C1-9B6E-4A10-BDAC-D73A3EC2B73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H2</a:t>
          </a:r>
          <a:endParaRPr lang="en-US" sz="1050" b="1" dirty="0"/>
        </a:p>
      </dgm:t>
    </dgm:pt>
    <dgm:pt modelId="{4EBB1DE3-BDBF-4B1A-8D88-73B39223CB03}" type="par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A7957359-D5FE-4064-872D-B257BC54852F}" type="sib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2E2F38B5-C86C-4524-B194-9A0C2FCF6615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hu-HU" sz="1050" b="1" dirty="0"/>
            <a:t>2020 </a:t>
          </a:r>
          <a:endParaRPr lang="en-US" sz="1050" b="1" dirty="0"/>
        </a:p>
      </dgm:t>
    </dgm:pt>
    <dgm:pt modelId="{582A2766-0F03-4742-A721-6178649C42DF}" type="par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E7D731CC-C937-49D6-B201-4CE28B8D5368}" type="sib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537A5957-0709-414E-8098-E43D12A75385}" type="pres">
      <dgm:prSet presAssocID="{41BA789E-59F3-4804-A42D-DEBAE5A1D7EB}" presName="Name0" presStyleCnt="0">
        <dgm:presLayoutVars>
          <dgm:dir/>
          <dgm:animLvl val="lvl"/>
          <dgm:resizeHandles val="exact"/>
        </dgm:presLayoutVars>
      </dgm:prSet>
      <dgm:spPr/>
    </dgm:pt>
    <dgm:pt modelId="{557B68CF-1598-4B65-9F0B-70C74DF69D9F}" type="pres">
      <dgm:prSet presAssocID="{80574B8B-2A2F-4F8A-A5F0-A5054E2AEE69}" presName="parTxOnly" presStyleLbl="node1" presStyleIdx="0" presStyleCnt="13">
        <dgm:presLayoutVars>
          <dgm:chMax val="0"/>
          <dgm:chPref val="0"/>
          <dgm:bulletEnabled val="1"/>
        </dgm:presLayoutVars>
      </dgm:prSet>
      <dgm:spPr/>
    </dgm:pt>
    <dgm:pt modelId="{EB414B0E-0EF6-464B-9959-0AE6525D14E4}" type="pres">
      <dgm:prSet presAssocID="{2290990A-907F-4B67-A1A6-F59E59833C37}" presName="parTxOnlySpace" presStyleCnt="0"/>
      <dgm:spPr/>
    </dgm:pt>
    <dgm:pt modelId="{8BB32D37-D4F6-4686-BFE9-A597D9E8B349}" type="pres">
      <dgm:prSet presAssocID="{492B92DF-838F-4DB1-AEC4-7E277099E703}" presName="parTxOnly" presStyleLbl="node1" presStyleIdx="1" presStyleCnt="13">
        <dgm:presLayoutVars>
          <dgm:chMax val="0"/>
          <dgm:chPref val="0"/>
          <dgm:bulletEnabled val="1"/>
        </dgm:presLayoutVars>
      </dgm:prSet>
      <dgm:spPr/>
    </dgm:pt>
    <dgm:pt modelId="{E82730DD-E9FB-424E-82E9-135EAE985202}" type="pres">
      <dgm:prSet presAssocID="{7B1EA9BC-046B-4D83-98D1-467250BADAE1}" presName="parTxOnlySpace" presStyleCnt="0"/>
      <dgm:spPr/>
    </dgm:pt>
    <dgm:pt modelId="{11F4202A-2493-46ED-BBEF-620AF8DD7AF2}" type="pres">
      <dgm:prSet presAssocID="{A58971D9-0CFC-4EB7-ACC3-4DD42F0F10BA}" presName="parTxOnly" presStyleLbl="node1" presStyleIdx="2" presStyleCnt="13">
        <dgm:presLayoutVars>
          <dgm:chMax val="0"/>
          <dgm:chPref val="0"/>
          <dgm:bulletEnabled val="1"/>
        </dgm:presLayoutVars>
      </dgm:prSet>
      <dgm:spPr/>
    </dgm:pt>
    <dgm:pt modelId="{7A00DA2A-AE5D-477B-82F4-76442E7A0F18}" type="pres">
      <dgm:prSet presAssocID="{57BBFC75-A6EF-4EE2-B45D-62356803909E}" presName="parTxOnlySpace" presStyleCnt="0"/>
      <dgm:spPr/>
    </dgm:pt>
    <dgm:pt modelId="{37E57228-1A47-44B3-8F85-3E6622A51101}" type="pres">
      <dgm:prSet presAssocID="{CF9A1AAE-79A4-46BD-8573-C1E985408A1A}" presName="parTxOnly" presStyleLbl="node1" presStyleIdx="3" presStyleCnt="13">
        <dgm:presLayoutVars>
          <dgm:chMax val="0"/>
          <dgm:chPref val="0"/>
          <dgm:bulletEnabled val="1"/>
        </dgm:presLayoutVars>
      </dgm:prSet>
      <dgm:spPr/>
    </dgm:pt>
    <dgm:pt modelId="{FC10FCC3-7150-44B8-AB0A-F3A284234818}" type="pres">
      <dgm:prSet presAssocID="{050E8EDC-3AD8-46C3-AC43-B5A4E175F506}" presName="parTxOnlySpace" presStyleCnt="0"/>
      <dgm:spPr/>
    </dgm:pt>
    <dgm:pt modelId="{088AFB46-B873-44BB-B8B3-B3A13944231B}" type="pres">
      <dgm:prSet presAssocID="{596E40D1-A441-4634-92D9-03CFD6D62A7F}" presName="parTxOnly" presStyleLbl="node1" presStyleIdx="4" presStyleCnt="13">
        <dgm:presLayoutVars>
          <dgm:chMax val="0"/>
          <dgm:chPref val="0"/>
          <dgm:bulletEnabled val="1"/>
        </dgm:presLayoutVars>
      </dgm:prSet>
      <dgm:spPr/>
    </dgm:pt>
    <dgm:pt modelId="{88CF291B-4387-42F4-85E4-64C337B45E12}" type="pres">
      <dgm:prSet presAssocID="{A3778F4B-3FE0-4F49-9E7B-E58C63A9AC12}" presName="parTxOnlySpace" presStyleCnt="0"/>
      <dgm:spPr/>
    </dgm:pt>
    <dgm:pt modelId="{56207DB2-F92B-407E-B488-E48F7E6A5364}" type="pres">
      <dgm:prSet presAssocID="{2F2DD6D9-7FBC-49F0-AF06-84E98D462DDD}" presName="parTxOnly" presStyleLbl="node1" presStyleIdx="5" presStyleCnt="13">
        <dgm:presLayoutVars>
          <dgm:chMax val="0"/>
          <dgm:chPref val="0"/>
          <dgm:bulletEnabled val="1"/>
        </dgm:presLayoutVars>
      </dgm:prSet>
      <dgm:spPr/>
    </dgm:pt>
    <dgm:pt modelId="{CD1FE205-D9CF-42CC-A963-49982E96EBDB}" type="pres">
      <dgm:prSet presAssocID="{5A947A07-1B36-45C8-8141-67638B81DD85}" presName="parTxOnlySpace" presStyleCnt="0"/>
      <dgm:spPr/>
    </dgm:pt>
    <dgm:pt modelId="{91209400-8FB4-47B5-9F06-CF9680C0F031}" type="pres">
      <dgm:prSet presAssocID="{62C511DA-D524-41A9-A5F0-8E6D4E3ECB17}" presName="parTxOnly" presStyleLbl="node1" presStyleIdx="6" presStyleCnt="13">
        <dgm:presLayoutVars>
          <dgm:chMax val="0"/>
          <dgm:chPref val="0"/>
          <dgm:bulletEnabled val="1"/>
        </dgm:presLayoutVars>
      </dgm:prSet>
      <dgm:spPr/>
    </dgm:pt>
    <dgm:pt modelId="{118A376C-05B4-4295-A2E5-4A57DFE830EA}" type="pres">
      <dgm:prSet presAssocID="{7C722999-0C62-4807-964C-D80215019EAF}" presName="parTxOnlySpace" presStyleCnt="0"/>
      <dgm:spPr/>
    </dgm:pt>
    <dgm:pt modelId="{2FE5AE23-B840-494A-A42D-53DD048158BD}" type="pres">
      <dgm:prSet presAssocID="{17530399-5318-4567-9AC9-98AC1FC9BD12}" presName="parTxOnly" presStyleLbl="node1" presStyleIdx="7" presStyleCnt="13">
        <dgm:presLayoutVars>
          <dgm:chMax val="0"/>
          <dgm:chPref val="0"/>
          <dgm:bulletEnabled val="1"/>
        </dgm:presLayoutVars>
      </dgm:prSet>
      <dgm:spPr/>
    </dgm:pt>
    <dgm:pt modelId="{D257B548-A48D-45B6-973E-9342342F2F2F}" type="pres">
      <dgm:prSet presAssocID="{78EA6406-3823-4E51-ACDF-A10293F3F9C9}" presName="parTxOnlySpace" presStyleCnt="0"/>
      <dgm:spPr/>
    </dgm:pt>
    <dgm:pt modelId="{87014A5F-087C-4E08-AC5D-09EEDC6B9678}" type="pres">
      <dgm:prSet presAssocID="{BED483C1-9B6E-4A10-BDAC-D73A3EC2B73C}" presName="parTxOnly" presStyleLbl="node1" presStyleIdx="8" presStyleCnt="13">
        <dgm:presLayoutVars>
          <dgm:chMax val="0"/>
          <dgm:chPref val="0"/>
          <dgm:bulletEnabled val="1"/>
        </dgm:presLayoutVars>
      </dgm:prSet>
      <dgm:spPr/>
    </dgm:pt>
    <dgm:pt modelId="{41FA8CD2-56B5-4B88-B38F-E639A1015362}" type="pres">
      <dgm:prSet presAssocID="{A7957359-D5FE-4064-872D-B257BC54852F}" presName="parTxOnlySpace" presStyleCnt="0"/>
      <dgm:spPr/>
    </dgm:pt>
    <dgm:pt modelId="{A0FB42D6-0627-4220-848A-B4B4478597AC}" type="pres">
      <dgm:prSet presAssocID="{2E2F38B5-C86C-4524-B194-9A0C2FCF6615}" presName="parTxOnly" presStyleLbl="node1" presStyleIdx="9" presStyleCnt="13">
        <dgm:presLayoutVars>
          <dgm:chMax val="0"/>
          <dgm:chPref val="0"/>
          <dgm:bulletEnabled val="1"/>
        </dgm:presLayoutVars>
      </dgm:prSet>
      <dgm:spPr/>
    </dgm:pt>
    <dgm:pt modelId="{62A245D4-2F71-4120-96D5-3911867F7B82}" type="pres">
      <dgm:prSet presAssocID="{E7D731CC-C937-49D6-B201-4CE28B8D5368}" presName="parTxOnlySpace" presStyleCnt="0"/>
      <dgm:spPr/>
    </dgm:pt>
    <dgm:pt modelId="{A76AA30E-EF91-4C25-8E45-7BFECAC240C3}" type="pres">
      <dgm:prSet presAssocID="{D9D5D66B-9080-4638-8E2A-47E86FD69324}" presName="parTxOnly" presStyleLbl="node1" presStyleIdx="10" presStyleCnt="13" custLinFactNeighborX="6745" custLinFactNeighborY="-1710">
        <dgm:presLayoutVars>
          <dgm:chMax val="0"/>
          <dgm:chPref val="0"/>
          <dgm:bulletEnabled val="1"/>
        </dgm:presLayoutVars>
      </dgm:prSet>
      <dgm:spPr/>
    </dgm:pt>
    <dgm:pt modelId="{AD3FC402-A4BD-407F-B162-4D7C444E4099}" type="pres">
      <dgm:prSet presAssocID="{433AFB9F-DC53-4EFA-99D5-1B18AFDF6764}" presName="parTxOnlySpace" presStyleCnt="0"/>
      <dgm:spPr/>
    </dgm:pt>
    <dgm:pt modelId="{5E1291A0-715D-421C-B8C1-93EF10BD6888}" type="pres">
      <dgm:prSet presAssocID="{6766C7AC-616D-438B-83E8-4998D29CF510}" presName="parTxOnly" presStyleLbl="node1" presStyleIdx="11" presStyleCnt="13">
        <dgm:presLayoutVars>
          <dgm:chMax val="0"/>
          <dgm:chPref val="0"/>
          <dgm:bulletEnabled val="1"/>
        </dgm:presLayoutVars>
      </dgm:prSet>
      <dgm:spPr/>
    </dgm:pt>
    <dgm:pt modelId="{1EDA17AE-8113-48C2-B1F2-954F052A9EC4}" type="pres">
      <dgm:prSet presAssocID="{9EB17176-3F19-47E3-A9EF-E69E9A2C1571}" presName="parTxOnlySpace" presStyleCnt="0"/>
      <dgm:spPr/>
    </dgm:pt>
    <dgm:pt modelId="{0AFD6E5C-70FD-4837-91AF-65F7020FE8D5}" type="pres">
      <dgm:prSet presAssocID="{03E04024-227F-4D1B-8711-4664D8DBF14E}" presName="parTxOnly" presStyleLbl="node1" presStyleIdx="12" presStyleCnt="13">
        <dgm:presLayoutVars>
          <dgm:chMax val="0"/>
          <dgm:chPref val="0"/>
          <dgm:bulletEnabled val="1"/>
        </dgm:presLayoutVars>
      </dgm:prSet>
      <dgm:spPr/>
    </dgm:pt>
  </dgm:ptLst>
  <dgm:cxnLst>
    <dgm:cxn modelId="{3DD4F61A-1465-440E-9D1E-5C314652829B}" srcId="{41BA789E-59F3-4804-A42D-DEBAE5A1D7EB}" destId="{80574B8B-2A2F-4F8A-A5F0-A5054E2AEE69}" srcOrd="0" destOrd="0" parTransId="{A025067D-CF92-496D-B35D-7A69011FBFF9}" sibTransId="{2290990A-907F-4B67-A1A6-F59E59833C37}"/>
    <dgm:cxn modelId="{D638071F-9876-448E-B83B-721AEFF3B8F6}" type="presOf" srcId="{492B92DF-838F-4DB1-AEC4-7E277099E703}" destId="{8BB32D37-D4F6-4686-BFE9-A597D9E8B349}" srcOrd="0" destOrd="0" presId="urn:microsoft.com/office/officeart/2005/8/layout/chevron1"/>
    <dgm:cxn modelId="{BBF3A022-6ABE-458A-955B-03B1062F3E68}" srcId="{41BA789E-59F3-4804-A42D-DEBAE5A1D7EB}" destId="{03E04024-227F-4D1B-8711-4664D8DBF14E}" srcOrd="12" destOrd="0" parTransId="{F98DDDBC-8448-4B86-8753-49E56EBE9BBC}" sibTransId="{3F083918-CAA5-43AA-8FF6-E5EF3181F836}"/>
    <dgm:cxn modelId="{ED978F35-0654-4EE1-971F-F0CCF4A05F31}" type="presOf" srcId="{17530399-5318-4567-9AC9-98AC1FC9BD12}" destId="{2FE5AE23-B840-494A-A42D-53DD048158BD}" srcOrd="0" destOrd="0" presId="urn:microsoft.com/office/officeart/2005/8/layout/chevron1"/>
    <dgm:cxn modelId="{4149D93B-4870-4FC2-B0E8-0EAE7FC011F6}" type="presOf" srcId="{D9D5D66B-9080-4638-8E2A-47E86FD69324}" destId="{A76AA30E-EF91-4C25-8E45-7BFECAC240C3}" srcOrd="0" destOrd="0" presId="urn:microsoft.com/office/officeart/2005/8/layout/chevron1"/>
    <dgm:cxn modelId="{81691946-2710-4BBB-9301-59611626CF54}" type="presOf" srcId="{2E2F38B5-C86C-4524-B194-9A0C2FCF6615}" destId="{A0FB42D6-0627-4220-848A-B4B4478597AC}" srcOrd="0" destOrd="0" presId="urn:microsoft.com/office/officeart/2005/8/layout/chevron1"/>
    <dgm:cxn modelId="{8593F066-14C3-4258-9EF7-9615A093E154}" type="presOf" srcId="{CF9A1AAE-79A4-46BD-8573-C1E985408A1A}" destId="{37E57228-1A47-44B3-8F85-3E6622A51101}" srcOrd="0" destOrd="0" presId="urn:microsoft.com/office/officeart/2005/8/layout/chevron1"/>
    <dgm:cxn modelId="{D2CBCB51-BF89-4273-94AC-37B3616CF704}" srcId="{41BA789E-59F3-4804-A42D-DEBAE5A1D7EB}" destId="{2F2DD6D9-7FBC-49F0-AF06-84E98D462DDD}" srcOrd="5" destOrd="0" parTransId="{4DCF817C-FB84-432E-A443-845826CA3D4A}" sibTransId="{5A947A07-1B36-45C8-8141-67638B81DD85}"/>
    <dgm:cxn modelId="{9A99E152-2885-467E-B99C-480ECD2758C4}" srcId="{41BA789E-59F3-4804-A42D-DEBAE5A1D7EB}" destId="{492B92DF-838F-4DB1-AEC4-7E277099E703}" srcOrd="1" destOrd="0" parTransId="{DA422580-F11D-4164-936C-DDB6A1FB658E}" sibTransId="{7B1EA9BC-046B-4D83-98D1-467250BADAE1}"/>
    <dgm:cxn modelId="{BAEA8975-9676-4D3E-B572-07847A2B3D3A}" srcId="{41BA789E-59F3-4804-A42D-DEBAE5A1D7EB}" destId="{6766C7AC-616D-438B-83E8-4998D29CF510}" srcOrd="11" destOrd="0" parTransId="{E12943F0-6F2D-42ED-AD5D-AC2E76968609}" sibTransId="{9EB17176-3F19-47E3-A9EF-E69E9A2C1571}"/>
    <dgm:cxn modelId="{BB903B83-4F0D-46EE-B3C9-D8391E37685A}" srcId="{41BA789E-59F3-4804-A42D-DEBAE5A1D7EB}" destId="{62C511DA-D524-41A9-A5F0-8E6D4E3ECB17}" srcOrd="6" destOrd="0" parTransId="{99C84D81-85B8-40D3-96FC-C6923782AA43}" sibTransId="{7C722999-0C62-4807-964C-D80215019EAF}"/>
    <dgm:cxn modelId="{7ECB7883-9120-40B3-8278-FA379E4B1CBF}" type="presOf" srcId="{41BA789E-59F3-4804-A42D-DEBAE5A1D7EB}" destId="{537A5957-0709-414E-8098-E43D12A75385}" srcOrd="0" destOrd="0" presId="urn:microsoft.com/office/officeart/2005/8/layout/chevron1"/>
    <dgm:cxn modelId="{10A2B18E-A911-4B96-9919-FE63CF7F2740}" type="presOf" srcId="{6766C7AC-616D-438B-83E8-4998D29CF510}" destId="{5E1291A0-715D-421C-B8C1-93EF10BD6888}" srcOrd="0" destOrd="0" presId="urn:microsoft.com/office/officeart/2005/8/layout/chevron1"/>
    <dgm:cxn modelId="{FDE51C90-226C-41CF-A8D6-6E165D3A0118}" srcId="{41BA789E-59F3-4804-A42D-DEBAE5A1D7EB}" destId="{A58971D9-0CFC-4EB7-ACC3-4DD42F0F10BA}" srcOrd="2" destOrd="0" parTransId="{7837C6C7-4F54-4783-A23E-7437EF9F3FA8}" sibTransId="{57BBFC75-A6EF-4EE2-B45D-62356803909E}"/>
    <dgm:cxn modelId="{56CBEFA1-7FF4-40C5-BA15-96EFA870EA5C}" srcId="{41BA789E-59F3-4804-A42D-DEBAE5A1D7EB}" destId="{17530399-5318-4567-9AC9-98AC1FC9BD12}" srcOrd="7" destOrd="0" parTransId="{A6C33D87-100F-4AE8-BC65-A069A4B07F99}" sibTransId="{78EA6406-3823-4E51-ACDF-A10293F3F9C9}"/>
    <dgm:cxn modelId="{9F2F8FA5-048D-4D29-BD1E-B29CD9145A75}" type="presOf" srcId="{596E40D1-A441-4634-92D9-03CFD6D62A7F}" destId="{088AFB46-B873-44BB-B8B3-B3A13944231B}" srcOrd="0" destOrd="0" presId="urn:microsoft.com/office/officeart/2005/8/layout/chevron1"/>
    <dgm:cxn modelId="{69E830BF-7D1E-4C77-BA1B-653C3687D365}" type="presOf" srcId="{80574B8B-2A2F-4F8A-A5F0-A5054E2AEE69}" destId="{557B68CF-1598-4B65-9F0B-70C74DF69D9F}" srcOrd="0" destOrd="0" presId="urn:microsoft.com/office/officeart/2005/8/layout/chevron1"/>
    <dgm:cxn modelId="{9575BAC0-1FBD-4EA3-9FD5-9502E72A4F78}" type="presOf" srcId="{03E04024-227F-4D1B-8711-4664D8DBF14E}" destId="{0AFD6E5C-70FD-4837-91AF-65F7020FE8D5}" srcOrd="0" destOrd="0" presId="urn:microsoft.com/office/officeart/2005/8/layout/chevron1"/>
    <dgm:cxn modelId="{289744C7-15FA-4CCA-BA6F-AEFC173C7940}" type="presOf" srcId="{2F2DD6D9-7FBC-49F0-AF06-84E98D462DDD}" destId="{56207DB2-F92B-407E-B488-E48F7E6A5364}" srcOrd="0" destOrd="0" presId="urn:microsoft.com/office/officeart/2005/8/layout/chevron1"/>
    <dgm:cxn modelId="{68CCFEC8-2743-4191-B3F2-A78C278171AE}" srcId="{41BA789E-59F3-4804-A42D-DEBAE5A1D7EB}" destId="{BED483C1-9B6E-4A10-BDAC-D73A3EC2B73C}" srcOrd="8" destOrd="0" parTransId="{4EBB1DE3-BDBF-4B1A-8D88-73B39223CB03}" sibTransId="{A7957359-D5FE-4064-872D-B257BC54852F}"/>
    <dgm:cxn modelId="{C46EBDCF-F646-4587-9034-229A5224AC92}" srcId="{41BA789E-59F3-4804-A42D-DEBAE5A1D7EB}" destId="{D9D5D66B-9080-4638-8E2A-47E86FD69324}" srcOrd="10" destOrd="0" parTransId="{099C9F27-077A-42C0-ACFE-B1B688F77EA4}" sibTransId="{433AFB9F-DC53-4EFA-99D5-1B18AFDF6764}"/>
    <dgm:cxn modelId="{0F2CABD0-202F-4F51-B085-54FD23694546}" type="presOf" srcId="{BED483C1-9B6E-4A10-BDAC-D73A3EC2B73C}" destId="{87014A5F-087C-4E08-AC5D-09EEDC6B9678}" srcOrd="0" destOrd="0" presId="urn:microsoft.com/office/officeart/2005/8/layout/chevron1"/>
    <dgm:cxn modelId="{6CD802D7-B624-4BF8-975E-AD0FF52D9698}" srcId="{41BA789E-59F3-4804-A42D-DEBAE5A1D7EB}" destId="{596E40D1-A441-4634-92D9-03CFD6D62A7F}" srcOrd="4" destOrd="0" parTransId="{BEFC9D5B-8780-4010-AF6C-90485F4CC637}" sibTransId="{A3778F4B-3FE0-4F49-9E7B-E58C63A9AC12}"/>
    <dgm:cxn modelId="{648113E0-6934-4793-9669-4507BD7EB9D0}" type="presOf" srcId="{A58971D9-0CFC-4EB7-ACC3-4DD42F0F10BA}" destId="{11F4202A-2493-46ED-BBEF-620AF8DD7AF2}" srcOrd="0" destOrd="0" presId="urn:microsoft.com/office/officeart/2005/8/layout/chevron1"/>
    <dgm:cxn modelId="{B31154EB-745E-4F92-BD17-25C083CC6564}" type="presOf" srcId="{62C511DA-D524-41A9-A5F0-8E6D4E3ECB17}" destId="{91209400-8FB4-47B5-9F06-CF9680C0F031}" srcOrd="0" destOrd="0" presId="urn:microsoft.com/office/officeart/2005/8/layout/chevron1"/>
    <dgm:cxn modelId="{C3499CF4-D83B-4D4C-BA52-C00BD55A1B92}" srcId="{41BA789E-59F3-4804-A42D-DEBAE5A1D7EB}" destId="{CF9A1AAE-79A4-46BD-8573-C1E985408A1A}" srcOrd="3" destOrd="0" parTransId="{8F26F252-2096-4D39-B656-968EA7B121A7}" sibTransId="{050E8EDC-3AD8-46C3-AC43-B5A4E175F506}"/>
    <dgm:cxn modelId="{92ABB3F5-390D-4B28-AB6B-609D78871792}" srcId="{41BA789E-59F3-4804-A42D-DEBAE5A1D7EB}" destId="{2E2F38B5-C86C-4524-B194-9A0C2FCF6615}" srcOrd="9" destOrd="0" parTransId="{582A2766-0F03-4742-A721-6178649C42DF}" sibTransId="{E7D731CC-C937-49D6-B201-4CE28B8D5368}"/>
    <dgm:cxn modelId="{6F4CEF5A-1BE2-48CD-BB80-912370F54CE6}" type="presParOf" srcId="{537A5957-0709-414E-8098-E43D12A75385}" destId="{557B68CF-1598-4B65-9F0B-70C74DF69D9F}" srcOrd="0" destOrd="0" presId="urn:microsoft.com/office/officeart/2005/8/layout/chevron1"/>
    <dgm:cxn modelId="{0C17691D-CC4B-4D66-A044-3CCCC60C294B}" type="presParOf" srcId="{537A5957-0709-414E-8098-E43D12A75385}" destId="{EB414B0E-0EF6-464B-9959-0AE6525D14E4}" srcOrd="1" destOrd="0" presId="urn:microsoft.com/office/officeart/2005/8/layout/chevron1"/>
    <dgm:cxn modelId="{BE8EC4D4-B497-4E5F-BBB6-AF56D4F60F44}" type="presParOf" srcId="{537A5957-0709-414E-8098-E43D12A75385}" destId="{8BB32D37-D4F6-4686-BFE9-A597D9E8B349}" srcOrd="2" destOrd="0" presId="urn:microsoft.com/office/officeart/2005/8/layout/chevron1"/>
    <dgm:cxn modelId="{D7B0B04A-09D0-42CB-AB1C-F60AA4B22AD3}" type="presParOf" srcId="{537A5957-0709-414E-8098-E43D12A75385}" destId="{E82730DD-E9FB-424E-82E9-135EAE985202}" srcOrd="3" destOrd="0" presId="urn:microsoft.com/office/officeart/2005/8/layout/chevron1"/>
    <dgm:cxn modelId="{5D721FE3-A278-45BC-BEE3-FF9186D373E3}" type="presParOf" srcId="{537A5957-0709-414E-8098-E43D12A75385}" destId="{11F4202A-2493-46ED-BBEF-620AF8DD7AF2}" srcOrd="4" destOrd="0" presId="urn:microsoft.com/office/officeart/2005/8/layout/chevron1"/>
    <dgm:cxn modelId="{04094F22-6B93-41AC-8E87-120D979991A6}" type="presParOf" srcId="{537A5957-0709-414E-8098-E43D12A75385}" destId="{7A00DA2A-AE5D-477B-82F4-76442E7A0F18}" srcOrd="5" destOrd="0" presId="urn:microsoft.com/office/officeart/2005/8/layout/chevron1"/>
    <dgm:cxn modelId="{85B069A6-D6CB-4FF4-89B4-4D8EFE1E982D}" type="presParOf" srcId="{537A5957-0709-414E-8098-E43D12A75385}" destId="{37E57228-1A47-44B3-8F85-3E6622A51101}" srcOrd="6" destOrd="0" presId="urn:microsoft.com/office/officeart/2005/8/layout/chevron1"/>
    <dgm:cxn modelId="{14D1BE5C-33F4-4DC2-AE05-CF5EF4266C6E}" type="presParOf" srcId="{537A5957-0709-414E-8098-E43D12A75385}" destId="{FC10FCC3-7150-44B8-AB0A-F3A284234818}" srcOrd="7" destOrd="0" presId="urn:microsoft.com/office/officeart/2005/8/layout/chevron1"/>
    <dgm:cxn modelId="{205B0194-B04F-464B-9ED6-8CD54CF5C038}" type="presParOf" srcId="{537A5957-0709-414E-8098-E43D12A75385}" destId="{088AFB46-B873-44BB-B8B3-B3A13944231B}" srcOrd="8" destOrd="0" presId="urn:microsoft.com/office/officeart/2005/8/layout/chevron1"/>
    <dgm:cxn modelId="{69DC5906-8522-46AB-8B2E-98F96DF3DA56}" type="presParOf" srcId="{537A5957-0709-414E-8098-E43D12A75385}" destId="{88CF291B-4387-42F4-85E4-64C337B45E12}" srcOrd="9" destOrd="0" presId="urn:microsoft.com/office/officeart/2005/8/layout/chevron1"/>
    <dgm:cxn modelId="{6B3F1BF6-7B39-49EC-9AAC-0EF0E8F88206}" type="presParOf" srcId="{537A5957-0709-414E-8098-E43D12A75385}" destId="{56207DB2-F92B-407E-B488-E48F7E6A5364}" srcOrd="10" destOrd="0" presId="urn:microsoft.com/office/officeart/2005/8/layout/chevron1"/>
    <dgm:cxn modelId="{365255EB-CEF2-49D4-ABF9-F7F3153AA8AF}" type="presParOf" srcId="{537A5957-0709-414E-8098-E43D12A75385}" destId="{CD1FE205-D9CF-42CC-A963-49982E96EBDB}" srcOrd="11" destOrd="0" presId="urn:microsoft.com/office/officeart/2005/8/layout/chevron1"/>
    <dgm:cxn modelId="{F49401D6-F55F-49D3-A127-805C86E3BE84}" type="presParOf" srcId="{537A5957-0709-414E-8098-E43D12A75385}" destId="{91209400-8FB4-47B5-9F06-CF9680C0F031}" srcOrd="12" destOrd="0" presId="urn:microsoft.com/office/officeart/2005/8/layout/chevron1"/>
    <dgm:cxn modelId="{9A67F3E9-70BA-4C78-88CB-2895AE11FB00}" type="presParOf" srcId="{537A5957-0709-414E-8098-E43D12A75385}" destId="{118A376C-05B4-4295-A2E5-4A57DFE830EA}" srcOrd="13" destOrd="0" presId="urn:microsoft.com/office/officeart/2005/8/layout/chevron1"/>
    <dgm:cxn modelId="{436CC2DC-3E9C-4DC5-94BB-0CD378537733}" type="presParOf" srcId="{537A5957-0709-414E-8098-E43D12A75385}" destId="{2FE5AE23-B840-494A-A42D-53DD048158BD}" srcOrd="14" destOrd="0" presId="urn:microsoft.com/office/officeart/2005/8/layout/chevron1"/>
    <dgm:cxn modelId="{552AD5F0-20B1-4FB4-9030-A056E7186B8B}" type="presParOf" srcId="{537A5957-0709-414E-8098-E43D12A75385}" destId="{D257B548-A48D-45B6-973E-9342342F2F2F}" srcOrd="15" destOrd="0" presId="urn:microsoft.com/office/officeart/2005/8/layout/chevron1"/>
    <dgm:cxn modelId="{317C292A-9C7D-46BB-A7FA-9804825B781B}" type="presParOf" srcId="{537A5957-0709-414E-8098-E43D12A75385}" destId="{87014A5F-087C-4E08-AC5D-09EEDC6B9678}" srcOrd="16" destOrd="0" presId="urn:microsoft.com/office/officeart/2005/8/layout/chevron1"/>
    <dgm:cxn modelId="{81A83145-8F7E-4D8B-92A0-D2865B279570}" type="presParOf" srcId="{537A5957-0709-414E-8098-E43D12A75385}" destId="{41FA8CD2-56B5-4B88-B38F-E639A1015362}" srcOrd="17" destOrd="0" presId="urn:microsoft.com/office/officeart/2005/8/layout/chevron1"/>
    <dgm:cxn modelId="{E0D8279C-123B-479E-9C2F-216CE919207B}" type="presParOf" srcId="{537A5957-0709-414E-8098-E43D12A75385}" destId="{A0FB42D6-0627-4220-848A-B4B4478597AC}" srcOrd="18" destOrd="0" presId="urn:microsoft.com/office/officeart/2005/8/layout/chevron1"/>
    <dgm:cxn modelId="{DA72F20A-F429-44B3-ACCE-1336CECAA63D}" type="presParOf" srcId="{537A5957-0709-414E-8098-E43D12A75385}" destId="{62A245D4-2F71-4120-96D5-3911867F7B82}" srcOrd="19" destOrd="0" presId="urn:microsoft.com/office/officeart/2005/8/layout/chevron1"/>
    <dgm:cxn modelId="{D7C0643C-A7B9-4534-B6DD-4651B698B3FB}" type="presParOf" srcId="{537A5957-0709-414E-8098-E43D12A75385}" destId="{A76AA30E-EF91-4C25-8E45-7BFECAC240C3}" srcOrd="20" destOrd="0" presId="urn:microsoft.com/office/officeart/2005/8/layout/chevron1"/>
    <dgm:cxn modelId="{3CD91355-A1FB-4183-8A2F-87C1056891D0}" type="presParOf" srcId="{537A5957-0709-414E-8098-E43D12A75385}" destId="{AD3FC402-A4BD-407F-B162-4D7C444E4099}" srcOrd="21" destOrd="0" presId="urn:microsoft.com/office/officeart/2005/8/layout/chevron1"/>
    <dgm:cxn modelId="{0883CE09-AC37-4248-ABB4-1933AAE0C9D3}" type="presParOf" srcId="{537A5957-0709-414E-8098-E43D12A75385}" destId="{5E1291A0-715D-421C-B8C1-93EF10BD6888}" srcOrd="22" destOrd="0" presId="urn:microsoft.com/office/officeart/2005/8/layout/chevron1"/>
    <dgm:cxn modelId="{C7B77850-6977-44C8-990D-E9F2FD07A773}" type="presParOf" srcId="{537A5957-0709-414E-8098-E43D12A75385}" destId="{1EDA17AE-8113-48C2-B1F2-954F052A9EC4}" srcOrd="23" destOrd="0" presId="urn:microsoft.com/office/officeart/2005/8/layout/chevron1"/>
    <dgm:cxn modelId="{89E797A4-4F17-479B-BE6D-53860E0E1E84}" type="presParOf" srcId="{537A5957-0709-414E-8098-E43D12A75385}" destId="{0AFD6E5C-70FD-4837-91AF-65F7020FE8D5}" srcOrd="2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B68CF-1598-4B65-9F0B-70C74DF69D9F}">
      <dsp:nvSpPr>
        <dsp:cNvPr id="0" name=""/>
        <dsp:cNvSpPr/>
      </dsp:nvSpPr>
      <dsp:spPr>
        <a:xfrm>
          <a:off x="1609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2</a:t>
          </a:r>
          <a:r>
            <a:rPr lang="hu-HU" sz="1050" b="1" kern="1200" dirty="0"/>
            <a:t>017 M3</a:t>
          </a:r>
          <a:endParaRPr lang="en-US" sz="1050" b="1" kern="1200" dirty="0"/>
        </a:p>
      </dsp:txBody>
      <dsp:txXfrm>
        <a:off x="161166" y="110371"/>
        <a:ext cx="478670" cy="319113"/>
      </dsp:txXfrm>
    </dsp:sp>
    <dsp:sp modelId="{8BB32D37-D4F6-4686-BFE9-A597D9E8B349}">
      <dsp:nvSpPr>
        <dsp:cNvPr id="0" name=""/>
        <dsp:cNvSpPr/>
      </dsp:nvSpPr>
      <dsp:spPr>
        <a:xfrm>
          <a:off x="719614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kern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sp:txBody>
      <dsp:txXfrm>
        <a:off x="879171" y="110371"/>
        <a:ext cx="478670" cy="319113"/>
      </dsp:txXfrm>
    </dsp:sp>
    <dsp:sp modelId="{11F4202A-2493-46ED-BBEF-620AF8DD7AF2}">
      <dsp:nvSpPr>
        <dsp:cNvPr id="0" name=""/>
        <dsp:cNvSpPr/>
      </dsp:nvSpPr>
      <dsp:spPr>
        <a:xfrm>
          <a:off x="1437620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M5</a:t>
          </a:r>
          <a:endParaRPr lang="en-US" sz="1050" b="1" kern="1200" dirty="0"/>
        </a:p>
      </dsp:txBody>
      <dsp:txXfrm>
        <a:off x="1597177" y="110371"/>
        <a:ext cx="478670" cy="319113"/>
      </dsp:txXfrm>
    </dsp:sp>
    <dsp:sp modelId="{37E57228-1A47-44B3-8F85-3E6622A51101}">
      <dsp:nvSpPr>
        <dsp:cNvPr id="0" name=""/>
        <dsp:cNvSpPr/>
      </dsp:nvSpPr>
      <dsp:spPr>
        <a:xfrm>
          <a:off x="2155625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M6</a:t>
          </a:r>
          <a:endParaRPr lang="en-US" sz="1050" b="1" kern="1200" dirty="0"/>
        </a:p>
      </dsp:txBody>
      <dsp:txXfrm>
        <a:off x="2315182" y="110371"/>
        <a:ext cx="478670" cy="319113"/>
      </dsp:txXfrm>
    </dsp:sp>
    <dsp:sp modelId="{088AFB46-B873-44BB-B8B3-B3A13944231B}">
      <dsp:nvSpPr>
        <dsp:cNvPr id="0" name=""/>
        <dsp:cNvSpPr/>
      </dsp:nvSpPr>
      <dsp:spPr>
        <a:xfrm>
          <a:off x="2873631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H2</a:t>
          </a:r>
          <a:endParaRPr lang="en-US" sz="1050" b="1" kern="1200" dirty="0"/>
        </a:p>
      </dsp:txBody>
      <dsp:txXfrm>
        <a:off x="3033188" y="110371"/>
        <a:ext cx="478670" cy="319113"/>
      </dsp:txXfrm>
    </dsp:sp>
    <dsp:sp modelId="{56207DB2-F92B-407E-B488-E48F7E6A5364}">
      <dsp:nvSpPr>
        <dsp:cNvPr id="0" name=""/>
        <dsp:cNvSpPr/>
      </dsp:nvSpPr>
      <dsp:spPr>
        <a:xfrm>
          <a:off x="3591637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H1</a:t>
          </a:r>
          <a:endParaRPr lang="en-US" sz="1050" b="1" kern="1200" dirty="0"/>
        </a:p>
      </dsp:txBody>
      <dsp:txXfrm>
        <a:off x="3751194" y="110371"/>
        <a:ext cx="478670" cy="319113"/>
      </dsp:txXfrm>
    </dsp:sp>
    <dsp:sp modelId="{91209400-8FB4-47B5-9F06-CF9680C0F031}">
      <dsp:nvSpPr>
        <dsp:cNvPr id="0" name=""/>
        <dsp:cNvSpPr/>
      </dsp:nvSpPr>
      <dsp:spPr>
        <a:xfrm>
          <a:off x="4309642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H2</a:t>
          </a:r>
          <a:endParaRPr lang="en-US" sz="1050" b="1" kern="1200" dirty="0"/>
        </a:p>
      </dsp:txBody>
      <dsp:txXfrm>
        <a:off x="4469199" y="110371"/>
        <a:ext cx="478670" cy="319113"/>
      </dsp:txXfrm>
    </dsp:sp>
    <dsp:sp modelId="{2FE5AE23-B840-494A-A42D-53DD048158BD}">
      <dsp:nvSpPr>
        <dsp:cNvPr id="0" name=""/>
        <dsp:cNvSpPr/>
      </dsp:nvSpPr>
      <dsp:spPr>
        <a:xfrm>
          <a:off x="5027648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H1</a:t>
          </a:r>
          <a:endParaRPr lang="en-US" sz="1050" b="1" kern="1200" dirty="0"/>
        </a:p>
      </dsp:txBody>
      <dsp:txXfrm>
        <a:off x="5187205" y="110371"/>
        <a:ext cx="478670" cy="319113"/>
      </dsp:txXfrm>
    </dsp:sp>
    <dsp:sp modelId="{87014A5F-087C-4E08-AC5D-09EEDC6B9678}">
      <dsp:nvSpPr>
        <dsp:cNvPr id="0" name=""/>
        <dsp:cNvSpPr/>
      </dsp:nvSpPr>
      <dsp:spPr>
        <a:xfrm>
          <a:off x="5745653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H2</a:t>
          </a:r>
          <a:endParaRPr lang="en-US" sz="1050" b="1" kern="1200" dirty="0"/>
        </a:p>
      </dsp:txBody>
      <dsp:txXfrm>
        <a:off x="5905210" y="110371"/>
        <a:ext cx="478670" cy="319113"/>
      </dsp:txXfrm>
    </dsp:sp>
    <dsp:sp modelId="{A0FB42D6-0627-4220-848A-B4B4478597AC}">
      <dsp:nvSpPr>
        <dsp:cNvPr id="0" name=""/>
        <dsp:cNvSpPr/>
      </dsp:nvSpPr>
      <dsp:spPr>
        <a:xfrm>
          <a:off x="6463659" y="110371"/>
          <a:ext cx="797783" cy="31911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2020 </a:t>
          </a:r>
          <a:endParaRPr lang="en-US" sz="1050" b="1" kern="1200" dirty="0"/>
        </a:p>
      </dsp:txBody>
      <dsp:txXfrm>
        <a:off x="6623216" y="110371"/>
        <a:ext cx="478670" cy="319113"/>
      </dsp:txXfrm>
    </dsp:sp>
    <dsp:sp modelId="{A76AA30E-EF91-4C25-8E45-7BFECAC240C3}">
      <dsp:nvSpPr>
        <dsp:cNvPr id="0" name=""/>
        <dsp:cNvSpPr/>
      </dsp:nvSpPr>
      <dsp:spPr>
        <a:xfrm>
          <a:off x="7187045" y="104914"/>
          <a:ext cx="797783" cy="319113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2021</a:t>
          </a:r>
          <a:endParaRPr lang="en-US" sz="1050" b="1" kern="1200" dirty="0"/>
        </a:p>
      </dsp:txBody>
      <dsp:txXfrm>
        <a:off x="7346602" y="104914"/>
        <a:ext cx="478670" cy="319113"/>
      </dsp:txXfrm>
    </dsp:sp>
    <dsp:sp modelId="{5E1291A0-715D-421C-B8C1-93EF10BD6888}">
      <dsp:nvSpPr>
        <dsp:cNvPr id="0" name=""/>
        <dsp:cNvSpPr/>
      </dsp:nvSpPr>
      <dsp:spPr>
        <a:xfrm>
          <a:off x="7899670" y="110371"/>
          <a:ext cx="797783" cy="3191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..........</a:t>
          </a:r>
          <a:endParaRPr lang="en-US" sz="1050" b="1" kern="1200" dirty="0"/>
        </a:p>
      </dsp:txBody>
      <dsp:txXfrm>
        <a:off x="8059227" y="110371"/>
        <a:ext cx="478670" cy="319113"/>
      </dsp:txXfrm>
    </dsp:sp>
    <dsp:sp modelId="{0AFD6E5C-70FD-4837-91AF-65F7020FE8D5}">
      <dsp:nvSpPr>
        <dsp:cNvPr id="0" name=""/>
        <dsp:cNvSpPr/>
      </dsp:nvSpPr>
      <dsp:spPr>
        <a:xfrm>
          <a:off x="8617675" y="110371"/>
          <a:ext cx="797783" cy="319113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Hosszútáv</a:t>
          </a:r>
          <a:endParaRPr lang="en-US" sz="1050" b="1" kern="1200" dirty="0"/>
        </a:p>
      </dsp:txBody>
      <dsp:txXfrm>
        <a:off x="8777232" y="110371"/>
        <a:ext cx="478670" cy="319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microsoft.com/office/2007/relationships/hdphoto" Target="../media/hdphoto9.wdp"/><Relationship Id="rId1" Type="http://schemas.openxmlformats.org/officeDocument/2006/relationships/image" Target="../media/image94.png"/><Relationship Id="rId6" Type="http://schemas.microsoft.com/office/2007/relationships/hdphoto" Target="../media/hdphoto11.wdp"/><Relationship Id="rId5" Type="http://schemas.openxmlformats.org/officeDocument/2006/relationships/image" Target="../media/image96.png"/><Relationship Id="rId4" Type="http://schemas.microsoft.com/office/2007/relationships/hdphoto" Target="../media/hdphoto10.wdp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0.52288</cdr:x>
      <cdr:y>0.32353</cdr:y>
    </cdr:from>
    <cdr:to>
      <cdr:x>0.69935</cdr:x>
      <cdr:y>0.47059</cdr:y>
    </cdr:to>
    <cdr:sp macro="" textlink="">
      <cdr:nvSpPr>
        <cdr:cNvPr id="2" name="Rectangular Callout 1"/>
        <cdr:cNvSpPr/>
      </cdr:nvSpPr>
      <cdr:spPr>
        <a:xfrm xmlns:a="http://schemas.openxmlformats.org/drawingml/2006/main">
          <a:off x="6096000" y="1676400"/>
          <a:ext cx="2057400" cy="762000"/>
        </a:xfrm>
        <a:prstGeom xmlns:a="http://schemas.openxmlformats.org/drawingml/2006/main" prst="wedgeRectCallout">
          <a:avLst>
            <a:gd name="adj1" fmla="val -44412"/>
            <a:gd name="adj2" fmla="val 213198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0.29807</cdr:x>
      <cdr:y>0.15068</cdr:y>
    </cdr:from>
    <cdr:to>
      <cdr:x>0.53336</cdr:x>
      <cdr:y>0.35616</cdr:y>
    </cdr:to>
    <cdr:sp macro="" textlink="">
      <cdr:nvSpPr>
        <cdr:cNvPr id="3" name="Rectangular Callout 2"/>
        <cdr:cNvSpPr/>
      </cdr:nvSpPr>
      <cdr:spPr>
        <a:xfrm xmlns:a="http://schemas.openxmlformats.org/drawingml/2006/main">
          <a:off x="3475079" y="838173"/>
          <a:ext cx="2743152" cy="1143027"/>
        </a:xfrm>
        <a:custGeom xmlns:a="http://schemas.openxmlformats.org/drawingml/2006/main">
          <a:avLst/>
          <a:gdLst>
            <a:gd name="connsiteX0" fmla="*/ 0 w 2743200"/>
            <a:gd name="connsiteY0" fmla="*/ 0 h 818030"/>
            <a:gd name="connsiteX1" fmla="*/ 457200 w 2743200"/>
            <a:gd name="connsiteY1" fmla="*/ 0 h 818030"/>
            <a:gd name="connsiteX2" fmla="*/ 457200 w 2743200"/>
            <a:gd name="connsiteY2" fmla="*/ 0 h 818030"/>
            <a:gd name="connsiteX3" fmla="*/ 1143000 w 2743200"/>
            <a:gd name="connsiteY3" fmla="*/ 0 h 818030"/>
            <a:gd name="connsiteX4" fmla="*/ 2743200 w 2743200"/>
            <a:gd name="connsiteY4" fmla="*/ 0 h 818030"/>
            <a:gd name="connsiteX5" fmla="*/ 2743200 w 2743200"/>
            <a:gd name="connsiteY5" fmla="*/ 477184 h 818030"/>
            <a:gd name="connsiteX6" fmla="*/ 2743200 w 2743200"/>
            <a:gd name="connsiteY6" fmla="*/ 477184 h 818030"/>
            <a:gd name="connsiteX7" fmla="*/ 2743200 w 2743200"/>
            <a:gd name="connsiteY7" fmla="*/ 681692 h 818030"/>
            <a:gd name="connsiteX8" fmla="*/ 2743200 w 2743200"/>
            <a:gd name="connsiteY8" fmla="*/ 818030 h 818030"/>
            <a:gd name="connsiteX9" fmla="*/ 1143000 w 2743200"/>
            <a:gd name="connsiteY9" fmla="*/ 818030 h 818030"/>
            <a:gd name="connsiteX10" fmla="*/ 488207 w 2743200"/>
            <a:gd name="connsiteY10" fmla="*/ 2050294 h 818030"/>
            <a:gd name="connsiteX11" fmla="*/ 457200 w 2743200"/>
            <a:gd name="connsiteY11" fmla="*/ 818030 h 818030"/>
            <a:gd name="connsiteX12" fmla="*/ 0 w 2743200"/>
            <a:gd name="connsiteY12" fmla="*/ 818030 h 818030"/>
            <a:gd name="connsiteX13" fmla="*/ 0 w 2743200"/>
            <a:gd name="connsiteY13" fmla="*/ 681692 h 818030"/>
            <a:gd name="connsiteX14" fmla="*/ 0 w 2743200"/>
            <a:gd name="connsiteY14" fmla="*/ 477184 h 818030"/>
            <a:gd name="connsiteX15" fmla="*/ 0 w 2743200"/>
            <a:gd name="connsiteY15" fmla="*/ 477184 h 818030"/>
            <a:gd name="connsiteX16" fmla="*/ 0 w 2743200"/>
            <a:gd name="connsiteY16" fmla="*/ 0 h 818030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014869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301948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1210322"/>
            <a:gd name="connsiteX1" fmla="*/ 457200 w 2743200"/>
            <a:gd name="connsiteY1" fmla="*/ 0 h 1210322"/>
            <a:gd name="connsiteX2" fmla="*/ 457200 w 2743200"/>
            <a:gd name="connsiteY2" fmla="*/ 0 h 1210322"/>
            <a:gd name="connsiteX3" fmla="*/ 1143000 w 2743200"/>
            <a:gd name="connsiteY3" fmla="*/ 0 h 1210322"/>
            <a:gd name="connsiteX4" fmla="*/ 2743200 w 2743200"/>
            <a:gd name="connsiteY4" fmla="*/ 0 h 1210322"/>
            <a:gd name="connsiteX5" fmla="*/ 2743200 w 2743200"/>
            <a:gd name="connsiteY5" fmla="*/ 477184 h 1210322"/>
            <a:gd name="connsiteX6" fmla="*/ 2743200 w 2743200"/>
            <a:gd name="connsiteY6" fmla="*/ 477184 h 1210322"/>
            <a:gd name="connsiteX7" fmla="*/ 2743200 w 2743200"/>
            <a:gd name="connsiteY7" fmla="*/ 681692 h 1210322"/>
            <a:gd name="connsiteX8" fmla="*/ 2743200 w 2743200"/>
            <a:gd name="connsiteY8" fmla="*/ 818030 h 1210322"/>
            <a:gd name="connsiteX9" fmla="*/ 2301948 w 2743200"/>
            <a:gd name="connsiteY9" fmla="*/ 839296 h 1210322"/>
            <a:gd name="connsiteX10" fmla="*/ 1381342 w 2743200"/>
            <a:gd name="connsiteY10" fmla="*/ 1210322 h 1210322"/>
            <a:gd name="connsiteX11" fmla="*/ 457200 w 2743200"/>
            <a:gd name="connsiteY11" fmla="*/ 818030 h 1210322"/>
            <a:gd name="connsiteX12" fmla="*/ 0 w 2743200"/>
            <a:gd name="connsiteY12" fmla="*/ 818030 h 1210322"/>
            <a:gd name="connsiteX13" fmla="*/ 0 w 2743200"/>
            <a:gd name="connsiteY13" fmla="*/ 681692 h 1210322"/>
            <a:gd name="connsiteX14" fmla="*/ 0 w 2743200"/>
            <a:gd name="connsiteY14" fmla="*/ 477184 h 1210322"/>
            <a:gd name="connsiteX15" fmla="*/ 0 w 2743200"/>
            <a:gd name="connsiteY15" fmla="*/ 477184 h 1210322"/>
            <a:gd name="connsiteX16" fmla="*/ 0 w 2743200"/>
            <a:gd name="connsiteY16" fmla="*/ 0 h 1210322"/>
            <a:gd name="connsiteX0" fmla="*/ 0 w 2743200"/>
            <a:gd name="connsiteY0" fmla="*/ 0 h 1125261"/>
            <a:gd name="connsiteX1" fmla="*/ 457200 w 2743200"/>
            <a:gd name="connsiteY1" fmla="*/ 0 h 1125261"/>
            <a:gd name="connsiteX2" fmla="*/ 457200 w 2743200"/>
            <a:gd name="connsiteY2" fmla="*/ 0 h 1125261"/>
            <a:gd name="connsiteX3" fmla="*/ 1143000 w 2743200"/>
            <a:gd name="connsiteY3" fmla="*/ 0 h 1125261"/>
            <a:gd name="connsiteX4" fmla="*/ 2743200 w 2743200"/>
            <a:gd name="connsiteY4" fmla="*/ 0 h 1125261"/>
            <a:gd name="connsiteX5" fmla="*/ 2743200 w 2743200"/>
            <a:gd name="connsiteY5" fmla="*/ 477184 h 1125261"/>
            <a:gd name="connsiteX6" fmla="*/ 2743200 w 2743200"/>
            <a:gd name="connsiteY6" fmla="*/ 477184 h 1125261"/>
            <a:gd name="connsiteX7" fmla="*/ 2743200 w 2743200"/>
            <a:gd name="connsiteY7" fmla="*/ 681692 h 1125261"/>
            <a:gd name="connsiteX8" fmla="*/ 2743200 w 2743200"/>
            <a:gd name="connsiteY8" fmla="*/ 818030 h 1125261"/>
            <a:gd name="connsiteX9" fmla="*/ 2301948 w 2743200"/>
            <a:gd name="connsiteY9" fmla="*/ 839296 h 1125261"/>
            <a:gd name="connsiteX10" fmla="*/ 1391975 w 2743200"/>
            <a:gd name="connsiteY10" fmla="*/ 1125261 h 1125261"/>
            <a:gd name="connsiteX11" fmla="*/ 457200 w 2743200"/>
            <a:gd name="connsiteY11" fmla="*/ 818030 h 1125261"/>
            <a:gd name="connsiteX12" fmla="*/ 0 w 2743200"/>
            <a:gd name="connsiteY12" fmla="*/ 818030 h 1125261"/>
            <a:gd name="connsiteX13" fmla="*/ 0 w 2743200"/>
            <a:gd name="connsiteY13" fmla="*/ 681692 h 1125261"/>
            <a:gd name="connsiteX14" fmla="*/ 0 w 2743200"/>
            <a:gd name="connsiteY14" fmla="*/ 477184 h 1125261"/>
            <a:gd name="connsiteX15" fmla="*/ 0 w 2743200"/>
            <a:gd name="connsiteY15" fmla="*/ 477184 h 1125261"/>
            <a:gd name="connsiteX16" fmla="*/ 0 w 2743200"/>
            <a:gd name="connsiteY16" fmla="*/ 0 h 1125261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</a:cxnLst>
          <a:rect l="l" t="t" r="r" b="b"/>
          <a:pathLst>
            <a:path w="2743200" h="1125261">
              <a:moveTo>
                <a:pt x="0" y="0"/>
              </a:moveTo>
              <a:lnTo>
                <a:pt x="457200" y="0"/>
              </a:lnTo>
              <a:lnTo>
                <a:pt x="457200" y="0"/>
              </a:lnTo>
              <a:lnTo>
                <a:pt x="1143000" y="0"/>
              </a:lnTo>
              <a:lnTo>
                <a:pt x="2743200" y="0"/>
              </a:lnTo>
              <a:lnTo>
                <a:pt x="2743200" y="477184"/>
              </a:lnTo>
              <a:lnTo>
                <a:pt x="2743200" y="477184"/>
              </a:lnTo>
              <a:lnTo>
                <a:pt x="2743200" y="681692"/>
              </a:lnTo>
              <a:lnTo>
                <a:pt x="2743200" y="818030"/>
              </a:lnTo>
              <a:lnTo>
                <a:pt x="2301948" y="839296"/>
              </a:lnTo>
              <a:lnTo>
                <a:pt x="1391975" y="1125261"/>
              </a:lnTo>
              <a:lnTo>
                <a:pt x="457200" y="818030"/>
              </a:lnTo>
              <a:lnTo>
                <a:pt x="0" y="818030"/>
              </a:lnTo>
              <a:lnTo>
                <a:pt x="0" y="681692"/>
              </a:lnTo>
              <a:lnTo>
                <a:pt x="0" y="477184"/>
              </a:lnTo>
              <a:lnTo>
                <a:pt x="0" y="477184"/>
              </a:lnTo>
              <a:lnTo>
                <a:pt x="0" y="0"/>
              </a:lnTo>
              <a:close/>
            </a:path>
          </a:pathLst>
        </a:cu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Átlagos juttatási rendszer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0.67974</cdr:x>
      <cdr:y>0.48529</cdr:y>
    </cdr:from>
    <cdr:to>
      <cdr:x>0.85621</cdr:x>
      <cdr:y>0.63235</cdr:y>
    </cdr:to>
    <cdr:sp macro="" textlink="">
      <cdr:nvSpPr>
        <cdr:cNvPr id="4" name="Rectangular Callout 3"/>
        <cdr:cNvSpPr/>
      </cdr:nvSpPr>
      <cdr:spPr>
        <a:xfrm xmlns:a="http://schemas.openxmlformats.org/drawingml/2006/main">
          <a:off x="7924800" y="2514600"/>
          <a:ext cx="2057400" cy="762000"/>
        </a:xfrm>
        <a:prstGeom xmlns:a="http://schemas.openxmlformats.org/drawingml/2006/main" prst="wedgeRectCallout">
          <a:avLst>
            <a:gd name="adj1" fmla="val -50808"/>
            <a:gd name="adj2" fmla="val 194199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0,5%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0.81699</cdr:x>
      <cdr:y>0.64706</cdr:y>
    </cdr:from>
    <cdr:to>
      <cdr:x>1</cdr:x>
      <cdr:y>0.77941</cdr:y>
    </cdr:to>
    <cdr:sp macro="" textlink="">
      <cdr:nvSpPr>
        <cdr:cNvPr id="5" name="Rectangular Callout 4"/>
        <cdr:cNvSpPr/>
      </cdr:nvSpPr>
      <cdr:spPr>
        <a:xfrm xmlns:a="http://schemas.openxmlformats.org/drawingml/2006/main">
          <a:off x="9525000" y="3352800"/>
          <a:ext cx="2133600" cy="685800"/>
        </a:xfrm>
        <a:prstGeom xmlns:a="http://schemas.openxmlformats.org/drawingml/2006/main" prst="wedgeRectCallout">
          <a:avLst>
            <a:gd name="adj1" fmla="val -48426"/>
            <a:gd name="adj2" fmla="val 132972"/>
          </a:avLst>
        </a:prstGeom>
        <a:solidFill xmlns:a="http://schemas.openxmlformats.org/drawingml/2006/main">
          <a:srgbClr val="B5C75B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0.01307</cdr:x>
      <cdr:y>0.49315</cdr:y>
    </cdr:from>
    <cdr:to>
      <cdr:x>0.20915</cdr:x>
      <cdr:y>0.64384</cdr:y>
    </cdr:to>
    <cdr:sp macro="" textlink="">
      <cdr:nvSpPr>
        <cdr:cNvPr id="6" name="Rectangular Callout 5"/>
        <cdr:cNvSpPr/>
      </cdr:nvSpPr>
      <cdr:spPr>
        <a:xfrm xmlns:a="http://schemas.openxmlformats.org/drawingml/2006/main">
          <a:off x="152400" y="2743200"/>
          <a:ext cx="2286000" cy="838200"/>
        </a:xfrm>
        <a:prstGeom xmlns:a="http://schemas.openxmlformats.org/drawingml/2006/main" prst="wedgeRectCallout">
          <a:avLst>
            <a:gd name="adj1" fmla="val 40753"/>
            <a:gd name="adj2" fmla="val 172690"/>
          </a:avLst>
        </a:prstGeom>
        <a:solidFill xmlns:a="http://schemas.openxmlformats.org/drawingml/2006/main">
          <a:srgbClr val="D1CBC3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400" b="1" dirty="0">
              <a:solidFill>
                <a:srgbClr val="010326"/>
              </a:solidFill>
              <a:latin typeface="Ebrima" pitchFamily="2" charset="0"/>
              <a:ea typeface="Ebrima" pitchFamily="2" charset="0"/>
              <a:cs typeface="Ebrima" pitchFamily="2" charset="0"/>
            </a:rPr>
            <a:t>Alkalmazott esetleges elbocsátása</a:t>
          </a:r>
          <a:endParaRPr lang="en-US" sz="1400" b="1" dirty="0">
            <a:solidFill>
              <a:srgbClr val="010326"/>
            </a:solidFill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0.86928</cdr:x>
      <cdr:y>0.36618</cdr:y>
    </cdr:from>
    <cdr:to>
      <cdr:x>0.98693</cdr:x>
      <cdr:y>0.66359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76939F4B-30D2-4F3D-83A5-B93BDBF6310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0134600" y="2036919"/>
          <a:ext cx="1371600" cy="165439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0.71895</cdr:x>
      <cdr:y>0.21738</cdr:y>
    </cdr:from>
    <cdr:to>
      <cdr:x>0.82353</cdr:x>
      <cdr:y>0.50023</cdr:y>
    </cdr:to>
    <cdr:pic>
      <cdr:nvPicPr>
        <cdr:cNvPr id="8" name="Picture 7">
          <a:extLst xmlns:a="http://schemas.openxmlformats.org/drawingml/2006/main">
            <a:ext uri="{FF2B5EF4-FFF2-40B4-BE49-F238E27FC236}">
              <a16:creationId xmlns:a16="http://schemas.microsoft.com/office/drawing/2014/main" id="{6D50C493-D9FD-4C9F-8FC1-B34BD6812BA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 cstate="print">
          <a:extLst>
            <a:ext uri="{BEBA8EAE-BF5A-486C-A8C5-ECC9F3942E4B}">
              <a14:imgProps xmlns:a14="http://schemas.microsoft.com/office/drawing/2010/main">
                <a14:imgLayer r:embed="rId4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8382000" y="1209215"/>
          <a:ext cx="1219200" cy="157338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0.04575</cdr:x>
      <cdr:y>0.21918</cdr:y>
    </cdr:from>
    <cdr:to>
      <cdr:x>0.15686</cdr:x>
      <cdr:y>0.50596</cdr:y>
    </cdr:to>
    <cdr:pic>
      <cdr:nvPicPr>
        <cdr:cNvPr id="10" name="Picture 9">
          <a:extLst xmlns:a="http://schemas.openxmlformats.org/drawingml/2006/main">
            <a:ext uri="{FF2B5EF4-FFF2-40B4-BE49-F238E27FC236}">
              <a16:creationId xmlns:a16="http://schemas.microsoft.com/office/drawing/2014/main" id="{C541B397-2B25-4D2E-B31C-AACEFEC5597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 cstate="print">
          <a:extLst>
            <a:ext uri="{BEBA8EAE-BF5A-486C-A8C5-ECC9F3942E4B}">
              <a14:imgProps xmlns:a14="http://schemas.microsoft.com/office/drawing/2010/main">
                <a14:imgLayer r:embed="rId6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33400" y="1219200"/>
          <a:ext cx="1295400" cy="159527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D1547-96BF-4629-BB00-B89483A57123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1BE83-5948-41FE-9715-FF59005C5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Túl sok lépcső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7A1BE-F0AA-4133-940B-3EA3EB50ACA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12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http://blog.beesatisfaction.com/hu/sorfogyasztasi-szokasok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9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1BE83-5948-41FE-9715-FF59005C55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8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3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http://www.catalystinc.com/wp-content/uploads/2017/08/Journey_Mapping_Whitepaper_Banking_V1.pdf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6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https://www.mckinsey.com/industries/financial-services/our-insights/adapting-to-digital-consumer-decision-journeys-in-banking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7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http://www.brewersofeurope.org/uploads/mycms-files/images/2016/publications/economic-report-countries/hungary.pdf</a:t>
            </a:r>
            <a:endParaRPr lang="hu-HU" dirty="0"/>
          </a:p>
          <a:p>
            <a:r>
              <a:rPr lang="en-US" dirty="0"/>
              <a:t>http://mno.hu/belfold/a-fiatalsagra-epit-a-hazai-alkoholpiac-1343655</a:t>
            </a:r>
            <a:endParaRPr lang="hu-HU" dirty="0"/>
          </a:p>
          <a:p>
            <a:r>
              <a:rPr lang="en-US" dirty="0"/>
              <a:t>http://blog.beesatisfaction.com/hu/sorfogyasztasi-szokasok</a:t>
            </a:r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4492-F28A-48E8-B1C0-E82805A79AC7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1B6BD-8272-49E1-9FAE-A31C52FEACCB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BC176-D035-491C-ADFA-DA4924FE286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BBF7-4317-4E8A-85E1-C6350AFC739A}" type="datetime1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C113-1776-4AB5-AD64-E6AEDC598115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4327" y="167641"/>
            <a:ext cx="263407" cy="899159"/>
          </a:xfrm>
          <a:prstGeom prst="rect">
            <a:avLst/>
          </a:prstGeom>
          <a:solidFill>
            <a:srgbClr val="003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182880"/>
            <a:ext cx="11728791" cy="389206"/>
          </a:xfrm>
        </p:spPr>
        <p:txBody>
          <a:bodyPr>
            <a:noAutofit/>
          </a:bodyPr>
          <a:lstStyle>
            <a:lvl1pPr>
              <a:defRPr sz="2800" b="1" cap="none" baseline="0">
                <a:solidFill>
                  <a:srgbClr val="003E5F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9" descr="GTK_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76" y="6438260"/>
            <a:ext cx="832506" cy="3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 hely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47621" y="6543662"/>
            <a:ext cx="9348972" cy="244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i="1" baseline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557398"/>
            <a:ext cx="11728790" cy="5978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hu-HU" dirty="0"/>
          </a:p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04794" y="6515593"/>
            <a:ext cx="1058446" cy="276153"/>
          </a:xfrm>
        </p:spPr>
        <p:txBody>
          <a:bodyPr/>
          <a:lstStyle>
            <a:lvl1pPr algn="r">
              <a:defRPr sz="11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1025717" y="6558228"/>
            <a:ext cx="3619435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9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3DB0-26E6-4C09-BE28-D200C9CCEF07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microsoft.com/office/2007/relationships/hdphoto" Target="../media/hdphoto3.wdp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png"/><Relationship Id="rId9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chart" Target="../charts/chart27.xml"/><Relationship Id="rId18" Type="http://schemas.openxmlformats.org/officeDocument/2006/relationships/chart" Target="../charts/chart32.xml"/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12" Type="http://schemas.openxmlformats.org/officeDocument/2006/relationships/chart" Target="../charts/chart26.xml"/><Relationship Id="rId17" Type="http://schemas.openxmlformats.org/officeDocument/2006/relationships/chart" Target="../charts/chart31.xml"/><Relationship Id="rId2" Type="http://schemas.openxmlformats.org/officeDocument/2006/relationships/notesSlide" Target="../notesSlides/notesSlide9.xml"/><Relationship Id="rId16" Type="http://schemas.openxmlformats.org/officeDocument/2006/relationships/chart" Target="../charts/chart3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0.xml"/><Relationship Id="rId11" Type="http://schemas.openxmlformats.org/officeDocument/2006/relationships/chart" Target="../charts/chart25.xml"/><Relationship Id="rId5" Type="http://schemas.openxmlformats.org/officeDocument/2006/relationships/chart" Target="../charts/chart19.xml"/><Relationship Id="rId15" Type="http://schemas.openxmlformats.org/officeDocument/2006/relationships/chart" Target="../charts/chart29.xml"/><Relationship Id="rId10" Type="http://schemas.openxmlformats.org/officeDocument/2006/relationships/chart" Target="../charts/chart24.xml"/><Relationship Id="rId19" Type="http://schemas.openxmlformats.org/officeDocument/2006/relationships/chart" Target="../charts/chart33.xml"/><Relationship Id="rId4" Type="http://schemas.openxmlformats.org/officeDocument/2006/relationships/chart" Target="../charts/chart18.xml"/><Relationship Id="rId9" Type="http://schemas.openxmlformats.org/officeDocument/2006/relationships/chart" Target="../charts/chart23.xml"/><Relationship Id="rId14" Type="http://schemas.openxmlformats.org/officeDocument/2006/relationships/chart" Target="../charts/char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99.png"/><Relationship Id="rId4" Type="http://schemas.openxmlformats.org/officeDocument/2006/relationships/chart" Target="../charts/char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4625B-1A0F-4010-8CCC-D12FC301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A6E7F-5D40-4328-9991-C8400D6813CE}"/>
              </a:ext>
            </a:extLst>
          </p:cNvPr>
          <p:cNvSpPr txBox="1"/>
          <p:nvPr/>
        </p:nvSpPr>
        <p:spPr>
          <a:xfrm>
            <a:off x="89452" y="1551563"/>
            <a:ext cx="12192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Compacto</a:t>
            </a:r>
            <a:endParaRPr lang="en-US" sz="16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  <a:p>
            <a:pPr algn="ctr"/>
            <a:r>
              <a:rPr lang="en-US" sz="72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Quant challenge finals</a:t>
            </a:r>
            <a:endParaRPr lang="hu-HU" sz="72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6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11C05-C391-4A73-9D04-7EBABDA9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EF5B5-B775-470B-A0D5-2C33A41C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5130684-05FE-4924-95D6-D846724D3591}"/>
              </a:ext>
            </a:extLst>
          </p:cNvPr>
          <p:cNvSpPr/>
          <p:nvPr/>
        </p:nvSpPr>
        <p:spPr>
          <a:xfrm>
            <a:off x="1780674" y="1981455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8F172A8-2B5E-4BEB-9B14-C6097CD22881}"/>
              </a:ext>
            </a:extLst>
          </p:cNvPr>
          <p:cNvSpPr/>
          <p:nvPr/>
        </p:nvSpPr>
        <p:spPr>
          <a:xfrm rot="10800000">
            <a:off x="1780673" y="2879078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C3989F-6EB8-4C7E-86DE-4FC98C077FB9}"/>
              </a:ext>
            </a:extLst>
          </p:cNvPr>
          <p:cNvSpPr/>
          <p:nvPr/>
        </p:nvSpPr>
        <p:spPr>
          <a:xfrm>
            <a:off x="2991851" y="128931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4E800-47D2-4E92-A4F2-6F09646C32EF}"/>
              </a:ext>
            </a:extLst>
          </p:cNvPr>
          <p:cNvSpPr/>
          <p:nvPr/>
        </p:nvSpPr>
        <p:spPr>
          <a:xfrm>
            <a:off x="1227218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F1473-D559-41DE-95E9-C678D81094F8}"/>
              </a:ext>
            </a:extLst>
          </p:cNvPr>
          <p:cNvSpPr/>
          <p:nvPr/>
        </p:nvSpPr>
        <p:spPr>
          <a:xfrm>
            <a:off x="4756484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E1A7ECFD-ACE3-4ECF-AB7B-49DE583F68DA}"/>
              </a:ext>
            </a:extLst>
          </p:cNvPr>
          <p:cNvSpPr/>
          <p:nvPr/>
        </p:nvSpPr>
        <p:spPr>
          <a:xfrm>
            <a:off x="4756484" y="2662508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8A275D49-C1B7-455A-8B79-1ADE17002E96}"/>
              </a:ext>
            </a:extLst>
          </p:cNvPr>
          <p:cNvSpPr/>
          <p:nvPr/>
        </p:nvSpPr>
        <p:spPr>
          <a:xfrm>
            <a:off x="2991851" y="5755025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13C5D13-00A4-4D0F-A7CA-570D83E051ED}"/>
              </a:ext>
            </a:extLst>
          </p:cNvPr>
          <p:cNvSpPr/>
          <p:nvPr/>
        </p:nvSpPr>
        <p:spPr>
          <a:xfrm>
            <a:off x="1227218" y="2662509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7AB5D-4511-4A8F-957B-962C33CB2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48" y="4721200"/>
            <a:ext cx="605446" cy="60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7E81A-8801-41F1-913D-6FBDBC4F4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81" y="1540040"/>
            <a:ext cx="605446" cy="605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50B079-3002-44DD-BD6F-B7B3DC18A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14" y="4721200"/>
            <a:ext cx="605446" cy="605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38AE5F-D7EA-43E3-9A99-EE6110E37060}"/>
              </a:ext>
            </a:extLst>
          </p:cNvPr>
          <p:cNvSpPr/>
          <p:nvPr/>
        </p:nvSpPr>
        <p:spPr>
          <a:xfrm>
            <a:off x="6797245" y="2272063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B54AE-F9F8-4DE1-9689-111ADDBF2156}"/>
              </a:ext>
            </a:extLst>
          </p:cNvPr>
          <p:cNvSpPr/>
          <p:nvPr/>
        </p:nvSpPr>
        <p:spPr>
          <a:xfrm>
            <a:off x="6797245" y="347433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BC42B-FCB7-4401-A8EA-978394E96F3A}"/>
              </a:ext>
            </a:extLst>
          </p:cNvPr>
          <p:cNvSpPr/>
          <p:nvPr/>
        </p:nvSpPr>
        <p:spPr>
          <a:xfrm>
            <a:off x="6797245" y="473508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</p:spTree>
    <p:extLst>
      <p:ext uri="{BB962C8B-B14F-4D97-AF65-F5344CB8AC3E}">
        <p14:creationId xmlns:p14="http://schemas.microsoft.com/office/powerpoint/2010/main" val="201411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ardrop 8">
            <a:extLst>
              <a:ext uri="{FF2B5EF4-FFF2-40B4-BE49-F238E27FC236}">
                <a16:creationId xmlns:a16="http://schemas.microsoft.com/office/drawing/2014/main" id="{CB8BC5F4-BDD0-45CB-90A6-07F166179C89}"/>
              </a:ext>
            </a:extLst>
          </p:cNvPr>
          <p:cNvSpPr/>
          <p:nvPr/>
        </p:nvSpPr>
        <p:spPr>
          <a:xfrm rot="8083446">
            <a:off x="124831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257FFD63-026C-41BE-AD51-4D6BA65BA943}"/>
              </a:ext>
            </a:extLst>
          </p:cNvPr>
          <p:cNvSpPr/>
          <p:nvPr/>
        </p:nvSpPr>
        <p:spPr>
          <a:xfrm rot="8083446">
            <a:off x="350222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A90F7160-48E5-4069-885E-11C2B1857AC5}"/>
              </a:ext>
            </a:extLst>
          </p:cNvPr>
          <p:cNvSpPr/>
          <p:nvPr/>
        </p:nvSpPr>
        <p:spPr>
          <a:xfrm rot="8083446">
            <a:off x="575614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E4C86956-2239-4C0A-8AF2-C5ADE958ECC3}"/>
              </a:ext>
            </a:extLst>
          </p:cNvPr>
          <p:cNvSpPr/>
          <p:nvPr/>
        </p:nvSpPr>
        <p:spPr>
          <a:xfrm rot="8083446">
            <a:off x="801005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31B064C2-1BE6-4466-A2FD-3F0B10BD4F98}"/>
              </a:ext>
            </a:extLst>
          </p:cNvPr>
          <p:cNvSpPr/>
          <p:nvPr/>
        </p:nvSpPr>
        <p:spPr>
          <a:xfrm rot="8083446">
            <a:off x="1026397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508F94-CB3C-4BA3-9825-9D2D3CC800C5}"/>
              </a:ext>
            </a:extLst>
          </p:cNvPr>
          <p:cNvGrpSpPr/>
          <p:nvPr/>
        </p:nvGrpSpPr>
        <p:grpSpPr>
          <a:xfrm>
            <a:off x="334856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CBDCA5-AA53-4A21-BC92-D56941905B8B}"/>
                </a:ext>
              </a:extLst>
            </p:cNvPr>
            <p:cNvCxnSpPr>
              <a:stCxn id="22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ED6B05-564C-4233-8B72-0C5135EEF7FA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CA2054-94AC-426F-900D-90B451D18E05}"/>
              </a:ext>
            </a:extLst>
          </p:cNvPr>
          <p:cNvGrpSpPr/>
          <p:nvPr/>
        </p:nvGrpSpPr>
        <p:grpSpPr>
          <a:xfrm>
            <a:off x="561303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1A1027-E348-4343-B6AC-9CD56524AA94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7CDCC7-7119-420C-8DEC-18415EE2663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BF22BC-CF08-494B-BAD5-567A84554B33}"/>
              </a:ext>
            </a:extLst>
          </p:cNvPr>
          <p:cNvGrpSpPr/>
          <p:nvPr/>
        </p:nvGrpSpPr>
        <p:grpSpPr>
          <a:xfrm>
            <a:off x="786397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95E579-281A-4484-AF9C-42066B27C612}"/>
                </a:ext>
              </a:extLst>
            </p:cNvPr>
            <p:cNvCxnSpPr>
              <a:stCxn id="31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3EF254E-1575-4D45-BEC4-805FE4DD4646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7A5ED0-A3BA-4F81-B261-0BF1F5ED38DF}"/>
              </a:ext>
            </a:extLst>
          </p:cNvPr>
          <p:cNvGrpSpPr/>
          <p:nvPr/>
        </p:nvGrpSpPr>
        <p:grpSpPr>
          <a:xfrm>
            <a:off x="10129704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59F559-9D7C-4D98-B546-0F352717F2EE}"/>
                </a:ext>
              </a:extLst>
            </p:cNvPr>
            <p:cNvCxnSpPr>
              <a:stCxn id="34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284A3A4-B1DA-444E-A671-E74803704DD7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5B6FA3-B6FF-493D-8EAE-712790A37AEA}"/>
              </a:ext>
            </a:extLst>
          </p:cNvPr>
          <p:cNvGrpSpPr/>
          <p:nvPr/>
        </p:nvGrpSpPr>
        <p:grpSpPr>
          <a:xfrm>
            <a:off x="1114926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25B735-EF98-4FF8-82EA-BCA61285218F}"/>
                </a:ext>
              </a:extLst>
            </p:cNvPr>
            <p:cNvCxnSpPr>
              <a:stCxn id="37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9DF4FD3-DADA-40F1-8488-0A4080D819D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CE46D-AF8E-49F6-B2F9-BEE16374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BF6DF9-F95B-4F68-9679-FFF351FB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4908A0B-BB9E-42B3-9332-BB75BC9477C3}"/>
              </a:ext>
            </a:extLst>
          </p:cNvPr>
          <p:cNvSpPr/>
          <p:nvPr/>
        </p:nvSpPr>
        <p:spPr>
          <a:xfrm>
            <a:off x="403344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0EC5BAE-4A84-44F7-B660-74B9C60D24FF}"/>
              </a:ext>
            </a:extLst>
          </p:cNvPr>
          <p:cNvSpPr/>
          <p:nvPr/>
        </p:nvSpPr>
        <p:spPr>
          <a:xfrm>
            <a:off x="2657260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8E4522F-3765-4471-998B-B45E96407585}"/>
              </a:ext>
            </a:extLst>
          </p:cNvPr>
          <p:cNvSpPr/>
          <p:nvPr/>
        </p:nvSpPr>
        <p:spPr>
          <a:xfrm>
            <a:off x="4911176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44B1119-3E1F-4863-B390-36129B918DCD}"/>
              </a:ext>
            </a:extLst>
          </p:cNvPr>
          <p:cNvSpPr/>
          <p:nvPr/>
        </p:nvSpPr>
        <p:spPr>
          <a:xfrm>
            <a:off x="7165092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31B415C-DE06-4883-B2B6-3D8E048A5B85}"/>
              </a:ext>
            </a:extLst>
          </p:cNvPr>
          <p:cNvSpPr/>
          <p:nvPr/>
        </p:nvSpPr>
        <p:spPr>
          <a:xfrm>
            <a:off x="9419008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D380A-E377-42AA-B075-30A2424073E6}"/>
              </a:ext>
            </a:extLst>
          </p:cNvPr>
          <p:cNvSpPr/>
          <p:nvPr/>
        </p:nvSpPr>
        <p:spPr>
          <a:xfrm>
            <a:off x="657677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2162-5926-49CA-B265-B3C92092D77A}"/>
              </a:ext>
            </a:extLst>
          </p:cNvPr>
          <p:cNvSpPr/>
          <p:nvPr/>
        </p:nvSpPr>
        <p:spPr>
          <a:xfrm>
            <a:off x="2924659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C7348E-B252-4D6F-88B3-2815C68EAB09}"/>
              </a:ext>
            </a:extLst>
          </p:cNvPr>
          <p:cNvSpPr/>
          <p:nvPr/>
        </p:nvSpPr>
        <p:spPr>
          <a:xfrm>
            <a:off x="516885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78DE5A-C10D-45C1-B0F0-73CCBB5603E3}"/>
              </a:ext>
            </a:extLst>
          </p:cNvPr>
          <p:cNvSpPr/>
          <p:nvPr/>
        </p:nvSpPr>
        <p:spPr>
          <a:xfrm>
            <a:off x="741979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EDC5B1-B876-4C15-88F5-23B27C576327}"/>
              </a:ext>
            </a:extLst>
          </p:cNvPr>
          <p:cNvSpPr/>
          <p:nvPr/>
        </p:nvSpPr>
        <p:spPr>
          <a:xfrm>
            <a:off x="9721928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337BC10-7792-4C2F-A71F-F69129C7D1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6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DB3A5-075D-468D-AEC2-4E92E323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10" y="3752456"/>
            <a:ext cx="622000" cy="622000"/>
          </a:xfrm>
          <a:prstGeom prst="rect">
            <a:avLst/>
          </a:prstGeom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75788B-9902-42F6-B7E7-230987021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7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81B194D-65CC-4CCC-9372-54CB5C307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04" y="3752456"/>
            <a:ext cx="622000" cy="622000"/>
          </a:xfrm>
          <a:prstGeom prst="rect">
            <a:avLst/>
          </a:prstGeom>
          <a:effectLst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9C5718-3D4C-4785-A89D-603F1E8BA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46" y="3752456"/>
            <a:ext cx="622000" cy="622000"/>
          </a:xfrm>
          <a:prstGeom prst="rect">
            <a:avLst/>
          </a:prstGeom>
          <a:effectLst/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A190EBAB-D783-4FF4-837D-2B216149B3FE}"/>
              </a:ext>
            </a:extLst>
          </p:cNvPr>
          <p:cNvSpPr/>
          <p:nvPr/>
        </p:nvSpPr>
        <p:spPr>
          <a:xfrm>
            <a:off x="135543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E06DB63-A6F1-4F2B-80EC-6ACCE87C09B7}"/>
              </a:ext>
            </a:extLst>
          </p:cNvPr>
          <p:cNvSpPr/>
          <p:nvPr/>
        </p:nvSpPr>
        <p:spPr>
          <a:xfrm>
            <a:off x="360934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5CD2DD-5373-4B87-8F1A-9A9996E74B62}"/>
              </a:ext>
            </a:extLst>
          </p:cNvPr>
          <p:cNvSpPr/>
          <p:nvPr/>
        </p:nvSpPr>
        <p:spPr>
          <a:xfrm>
            <a:off x="586326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477D17-F6B6-41EE-A979-1CAF80B795CA}"/>
              </a:ext>
            </a:extLst>
          </p:cNvPr>
          <p:cNvSpPr/>
          <p:nvPr/>
        </p:nvSpPr>
        <p:spPr>
          <a:xfrm>
            <a:off x="811717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C25A59-5FC1-4099-98C9-86009170BBAC}"/>
              </a:ext>
            </a:extLst>
          </p:cNvPr>
          <p:cNvSpPr/>
          <p:nvPr/>
        </p:nvSpPr>
        <p:spPr>
          <a:xfrm>
            <a:off x="1037109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7B55FCE-2DCA-41D3-BD83-CBEB527FCB69}"/>
              </a:ext>
            </a:extLst>
          </p:cNvPr>
          <p:cNvSpPr/>
          <p:nvPr/>
        </p:nvSpPr>
        <p:spPr>
          <a:xfrm>
            <a:off x="83666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D1935-FBDE-4AC6-99B4-AA202B48B1C1}"/>
              </a:ext>
            </a:extLst>
          </p:cNvPr>
          <p:cNvSpPr/>
          <p:nvPr/>
        </p:nvSpPr>
        <p:spPr>
          <a:xfrm>
            <a:off x="616464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3D8146-98CD-4B9D-BFE3-D6F1CE096ECE}"/>
              </a:ext>
            </a:extLst>
          </p:cNvPr>
          <p:cNvSpPr/>
          <p:nvPr/>
        </p:nvSpPr>
        <p:spPr>
          <a:xfrm>
            <a:off x="689811" y="3429000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9EE29-9002-498F-9AAB-15DE817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6F47B7-152C-4FAA-8210-63C9A04E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7ECA5B63-12C0-42A8-BF30-9B859A1B7783}"/>
              </a:ext>
            </a:extLst>
          </p:cNvPr>
          <p:cNvSpPr/>
          <p:nvPr/>
        </p:nvSpPr>
        <p:spPr>
          <a:xfrm rot="16200000">
            <a:off x="4767209" y="2639282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AD9C3BC-655C-4CA9-B24D-3094CABA06F4}"/>
              </a:ext>
            </a:extLst>
          </p:cNvPr>
          <p:cNvSpPr/>
          <p:nvPr/>
        </p:nvSpPr>
        <p:spPr>
          <a:xfrm rot="10800000">
            <a:off x="4831376" y="2639281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243D1D1E-0D9E-4993-9525-C32173E95920}"/>
              </a:ext>
            </a:extLst>
          </p:cNvPr>
          <p:cNvSpPr/>
          <p:nvPr/>
        </p:nvSpPr>
        <p:spPr>
          <a:xfrm rot="5400000">
            <a:off x="4831376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6E87BE61-B3C0-403C-8051-7BB6E0206C02}"/>
              </a:ext>
            </a:extLst>
          </p:cNvPr>
          <p:cNvSpPr/>
          <p:nvPr/>
        </p:nvSpPr>
        <p:spPr>
          <a:xfrm>
            <a:off x="4767209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A171D-552D-4E9D-A252-5FBCDD358D52}"/>
              </a:ext>
            </a:extLst>
          </p:cNvPr>
          <p:cNvSpPr/>
          <p:nvPr/>
        </p:nvSpPr>
        <p:spPr>
          <a:xfrm>
            <a:off x="689811" y="3902241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F13F5-9717-46B8-B865-4E6A977F7AC0}"/>
              </a:ext>
            </a:extLst>
          </p:cNvPr>
          <p:cNvSpPr/>
          <p:nvPr/>
        </p:nvSpPr>
        <p:spPr>
          <a:xfrm>
            <a:off x="7010401" y="3891253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DBEE14-2F9C-4B6B-A873-4161EE3DB0EF}"/>
              </a:ext>
            </a:extLst>
          </p:cNvPr>
          <p:cNvSpPr/>
          <p:nvPr/>
        </p:nvSpPr>
        <p:spPr>
          <a:xfrm>
            <a:off x="7010401" y="3426993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913D64-D788-43EB-8420-95620DD0AE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7" r="13882" b="4023"/>
          <a:stretch/>
        </p:blipFill>
        <p:spPr>
          <a:xfrm>
            <a:off x="5223943" y="3039495"/>
            <a:ext cx="1615776" cy="1617206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52B085-665A-4173-9CFF-936625D1AFAD}"/>
              </a:ext>
            </a:extLst>
          </p:cNvPr>
          <p:cNvSpPr txBox="1"/>
          <p:nvPr/>
        </p:nvSpPr>
        <p:spPr>
          <a:xfrm>
            <a:off x="1221674" y="2011482"/>
            <a:ext cx="3577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EAFAA-044C-4B1D-9746-B7B569491E47}"/>
              </a:ext>
            </a:extLst>
          </p:cNvPr>
          <p:cNvSpPr txBox="1"/>
          <p:nvPr/>
        </p:nvSpPr>
        <p:spPr>
          <a:xfrm>
            <a:off x="1221673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379AD-DC55-4A32-99B6-F476E607B9C8}"/>
              </a:ext>
            </a:extLst>
          </p:cNvPr>
          <p:cNvSpPr txBox="1"/>
          <p:nvPr/>
        </p:nvSpPr>
        <p:spPr>
          <a:xfrm>
            <a:off x="7253735" y="2189694"/>
            <a:ext cx="3545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87DF5-AE36-4253-83ED-7BC40C1E1C02}"/>
              </a:ext>
            </a:extLst>
          </p:cNvPr>
          <p:cNvSpPr txBox="1"/>
          <p:nvPr/>
        </p:nvSpPr>
        <p:spPr>
          <a:xfrm>
            <a:off x="7317901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7B9C7-6455-4780-9B20-BE372D3D2E16}"/>
              </a:ext>
            </a:extLst>
          </p:cNvPr>
          <p:cNvSpPr txBox="1"/>
          <p:nvPr/>
        </p:nvSpPr>
        <p:spPr>
          <a:xfrm>
            <a:off x="1088210" y="1452281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EECFA-9C2B-47D9-957B-B2A4754A151F}"/>
              </a:ext>
            </a:extLst>
          </p:cNvPr>
          <p:cNvSpPr txBox="1"/>
          <p:nvPr/>
        </p:nvSpPr>
        <p:spPr>
          <a:xfrm>
            <a:off x="1088210" y="5934975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6F631-B0FC-4466-B554-1ADCAE1798E4}"/>
              </a:ext>
            </a:extLst>
          </p:cNvPr>
          <p:cNvSpPr txBox="1"/>
          <p:nvPr/>
        </p:nvSpPr>
        <p:spPr>
          <a:xfrm>
            <a:off x="9432988" y="1445080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CF81DA-BC2C-4E63-9868-C5D4CD17D673}"/>
              </a:ext>
            </a:extLst>
          </p:cNvPr>
          <p:cNvSpPr txBox="1"/>
          <p:nvPr/>
        </p:nvSpPr>
        <p:spPr>
          <a:xfrm>
            <a:off x="9432988" y="5927774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9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FA892-8FC8-4098-A4DF-74D69753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BE047-BB46-4B81-B326-61D9F8ED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1483F-A58F-4625-B9A9-60FCAE8CA23D}"/>
              </a:ext>
            </a:extLst>
          </p:cNvPr>
          <p:cNvSpPr/>
          <p:nvPr/>
        </p:nvSpPr>
        <p:spPr>
          <a:xfrm>
            <a:off x="0" y="2261937"/>
            <a:ext cx="40105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AEB8B-6034-4695-96BE-3E55141FF62E}"/>
              </a:ext>
            </a:extLst>
          </p:cNvPr>
          <p:cNvSpPr/>
          <p:nvPr/>
        </p:nvSpPr>
        <p:spPr>
          <a:xfrm>
            <a:off x="545433" y="1674865"/>
            <a:ext cx="2743200" cy="4238186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EF9BE-5C77-4149-9DB6-B228470CD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12" y="2261248"/>
            <a:ext cx="4219073" cy="3065420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07D39-D206-4E6E-8E53-7A812CC99247}"/>
              </a:ext>
            </a:extLst>
          </p:cNvPr>
          <p:cNvSpPr/>
          <p:nvPr/>
        </p:nvSpPr>
        <p:spPr>
          <a:xfrm>
            <a:off x="7796464" y="2261937"/>
            <a:ext cx="368968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22D0D-94D8-4735-9A36-3534B275AA5E}"/>
              </a:ext>
            </a:extLst>
          </p:cNvPr>
          <p:cNvSpPr/>
          <p:nvPr/>
        </p:nvSpPr>
        <p:spPr>
          <a:xfrm>
            <a:off x="11646567" y="2261248"/>
            <a:ext cx="545433" cy="3064042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22A4A-0105-429C-B23E-B54A2C218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77" y="4034408"/>
            <a:ext cx="751283" cy="751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E03389-6948-4BD4-9BB4-389B60B0D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98" y="2824213"/>
            <a:ext cx="738664" cy="738664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1544C8-BD84-441F-B3CD-4A6E38350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51726"/>
              </p:ext>
            </p:extLst>
          </p:nvPr>
        </p:nvGraphicFramePr>
        <p:xfrm>
          <a:off x="195743" y="1823550"/>
          <a:ext cx="3442577" cy="2295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7D14A1-3488-4A77-9F9A-19F2ACA2C6E5}"/>
              </a:ext>
            </a:extLst>
          </p:cNvPr>
          <p:cNvSpPr txBox="1"/>
          <p:nvPr/>
        </p:nvSpPr>
        <p:spPr>
          <a:xfrm>
            <a:off x="1387643" y="2678689"/>
            <a:ext cx="105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83%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D0D655-16AE-46F9-BD8D-94CE46C7FA28}"/>
              </a:ext>
            </a:extLst>
          </p:cNvPr>
          <p:cNvSpPr txBox="1"/>
          <p:nvPr/>
        </p:nvSpPr>
        <p:spPr>
          <a:xfrm>
            <a:off x="8949041" y="2820202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85355-7D0D-4976-8740-7A02E9D234DC}"/>
              </a:ext>
            </a:extLst>
          </p:cNvPr>
          <p:cNvSpPr txBox="1"/>
          <p:nvPr/>
        </p:nvSpPr>
        <p:spPr>
          <a:xfrm>
            <a:off x="8949041" y="4021235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5A018-A937-4F50-A440-BD0C7D40BA50}"/>
              </a:ext>
            </a:extLst>
          </p:cNvPr>
          <p:cNvSpPr txBox="1"/>
          <p:nvPr/>
        </p:nvSpPr>
        <p:spPr>
          <a:xfrm>
            <a:off x="648478" y="4478687"/>
            <a:ext cx="25371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</a:t>
            </a:r>
            <a:endParaRPr lang="hu-HU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0" algn="ctr"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</p:spTree>
    <p:extLst>
      <p:ext uri="{BB962C8B-B14F-4D97-AF65-F5344CB8AC3E}">
        <p14:creationId xmlns:p14="http://schemas.microsoft.com/office/powerpoint/2010/main" val="425065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C34C9-E0DB-4615-AD8C-2656C583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EE8159-D5AC-4BB0-B1B0-0EB866B3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2763B7-838F-4453-90D4-C817AB7BD003}"/>
              </a:ext>
            </a:extLst>
          </p:cNvPr>
          <p:cNvSpPr/>
          <p:nvPr/>
        </p:nvSpPr>
        <p:spPr>
          <a:xfrm>
            <a:off x="563949" y="2518442"/>
            <a:ext cx="2548220" cy="3292643"/>
          </a:xfrm>
          <a:prstGeom prst="rect">
            <a:avLst/>
          </a:prstGeom>
          <a:noFill/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DEAA7A-8C86-4EA7-9FCB-32C8CA487DFA}"/>
              </a:ext>
            </a:extLst>
          </p:cNvPr>
          <p:cNvSpPr/>
          <p:nvPr/>
        </p:nvSpPr>
        <p:spPr>
          <a:xfrm>
            <a:off x="3411423" y="2518442"/>
            <a:ext cx="2548220" cy="3292643"/>
          </a:xfrm>
          <a:prstGeom prst="rect">
            <a:avLst/>
          </a:prstGeom>
          <a:noFill/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734CD-C28F-4375-B42E-39BB3631D7CB}"/>
              </a:ext>
            </a:extLst>
          </p:cNvPr>
          <p:cNvSpPr/>
          <p:nvPr/>
        </p:nvSpPr>
        <p:spPr>
          <a:xfrm>
            <a:off x="6258897" y="2518442"/>
            <a:ext cx="2548220" cy="3292643"/>
          </a:xfrm>
          <a:prstGeom prst="rect">
            <a:avLst/>
          </a:prstGeom>
          <a:noFill/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D7B0E-362B-4F1D-BAE3-502A01398757}"/>
              </a:ext>
            </a:extLst>
          </p:cNvPr>
          <p:cNvSpPr/>
          <p:nvPr/>
        </p:nvSpPr>
        <p:spPr>
          <a:xfrm>
            <a:off x="9106371" y="2518442"/>
            <a:ext cx="2548220" cy="3292643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8024D3-9D0B-4BE3-A844-E15922FDC9A2}"/>
              </a:ext>
            </a:extLst>
          </p:cNvPr>
          <p:cNvSpPr/>
          <p:nvPr/>
        </p:nvSpPr>
        <p:spPr>
          <a:xfrm>
            <a:off x="1078064" y="1758447"/>
            <a:ext cx="1519989" cy="1519989"/>
          </a:xfrm>
          <a:prstGeom prst="ellipse">
            <a:avLst/>
          </a:prstGeom>
          <a:solidFill>
            <a:srgbClr val="72C5BC"/>
          </a:solidFill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DCDCC9-24D1-4A4A-B421-6D93FFF33E6E}"/>
              </a:ext>
            </a:extLst>
          </p:cNvPr>
          <p:cNvSpPr/>
          <p:nvPr/>
        </p:nvSpPr>
        <p:spPr>
          <a:xfrm>
            <a:off x="3925538" y="1758446"/>
            <a:ext cx="1519989" cy="1519989"/>
          </a:xfrm>
          <a:prstGeom prst="ellipse">
            <a:avLst/>
          </a:prstGeom>
          <a:solidFill>
            <a:srgbClr val="776EAE"/>
          </a:solidFill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CD9997-1489-4B4A-ABF3-3CBC1A6B619E}"/>
              </a:ext>
            </a:extLst>
          </p:cNvPr>
          <p:cNvSpPr/>
          <p:nvPr/>
        </p:nvSpPr>
        <p:spPr>
          <a:xfrm>
            <a:off x="6773012" y="1758445"/>
            <a:ext cx="1519989" cy="1519989"/>
          </a:xfrm>
          <a:prstGeom prst="ellipse">
            <a:avLst/>
          </a:prstGeom>
          <a:solidFill>
            <a:srgbClr val="44536C"/>
          </a:solidFill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753CA1-63F2-4C4E-B057-64A21641E894}"/>
              </a:ext>
            </a:extLst>
          </p:cNvPr>
          <p:cNvSpPr/>
          <p:nvPr/>
        </p:nvSpPr>
        <p:spPr>
          <a:xfrm>
            <a:off x="9620486" y="1758445"/>
            <a:ext cx="1519989" cy="1519989"/>
          </a:xfrm>
          <a:prstGeom prst="ellipse">
            <a:avLst/>
          </a:prstGeom>
          <a:solidFill>
            <a:srgbClr val="B5C75B"/>
          </a:solidFill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3B3229-8E7E-459F-A4D9-297D634BA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61" y="1938320"/>
            <a:ext cx="1160239" cy="1160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BA9113-8F8C-4686-8FD0-5AC380F5D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87" y="1938320"/>
            <a:ext cx="1160239" cy="1160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3DA78-FC39-4855-A13E-D8461BA22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13" y="1938321"/>
            <a:ext cx="1160239" cy="116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A1DAC8-ECBC-46DE-9EF0-1E363B071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9" y="1938322"/>
            <a:ext cx="1160239" cy="1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7F10-6430-4CCE-8F56-FF78A52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Kutatásomban a fogyasztói utazás első szakaszára fókuszáltam.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8B988-9149-42CB-AD13-B35FF0C6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7F5F-BC0F-4490-A53E-9CBC77A1C754}"/>
              </a:ext>
            </a:extLst>
          </p:cNvPr>
          <p:cNvSpPr/>
          <p:nvPr/>
        </p:nvSpPr>
        <p:spPr>
          <a:xfrm>
            <a:off x="1360285" y="4064723"/>
            <a:ext cx="9237983" cy="203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3847A4-4271-40ED-AD58-5F845A2EE7BD}"/>
              </a:ext>
            </a:extLst>
          </p:cNvPr>
          <p:cNvGrpSpPr/>
          <p:nvPr/>
        </p:nvGrpSpPr>
        <p:grpSpPr>
          <a:xfrm>
            <a:off x="10210823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8178F6-E7C7-4050-9D38-B43129E5DE19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030DE1E-7A08-4032-BE58-585960D2258A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CC9F66-5DD9-48FF-A5C9-8CB0A1E72E02}"/>
              </a:ext>
            </a:extLst>
          </p:cNvPr>
          <p:cNvGrpSpPr/>
          <p:nvPr/>
        </p:nvGrpSpPr>
        <p:grpSpPr>
          <a:xfrm>
            <a:off x="9292774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C09590-432E-4AF6-9E92-A7E9AECF1D88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7D393A5-6085-45E9-89DC-C486C327E12A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F1F9B3-7909-4FD6-B43C-8EBC8911EF06}"/>
              </a:ext>
            </a:extLst>
          </p:cNvPr>
          <p:cNvGrpSpPr/>
          <p:nvPr/>
        </p:nvGrpSpPr>
        <p:grpSpPr>
          <a:xfrm>
            <a:off x="8374724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31FA45-2723-470F-B78F-7B4530E9BF5E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62ED9A-897C-4039-BBD7-0D360DA85961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450193-38AF-4059-89F8-044D05432CDD}"/>
              </a:ext>
            </a:extLst>
          </p:cNvPr>
          <p:cNvSpPr txBox="1"/>
          <p:nvPr/>
        </p:nvSpPr>
        <p:spPr>
          <a:xfrm>
            <a:off x="79694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Visszacsatolás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CA789-3283-4FFB-8AFB-5EF8C44FA6F7}"/>
              </a:ext>
            </a:extLst>
          </p:cNvPr>
          <p:cNvSpPr txBox="1"/>
          <p:nvPr/>
        </p:nvSpPr>
        <p:spPr>
          <a:xfrm>
            <a:off x="8887488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Értékelések írása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30A4-32C4-4715-A266-5E8F4BE54094}"/>
              </a:ext>
            </a:extLst>
          </p:cNvPr>
          <p:cNvSpPr txBox="1"/>
          <p:nvPr/>
        </p:nvSpPr>
        <p:spPr>
          <a:xfrm>
            <a:off x="98055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Word-of-</a:t>
            </a:r>
            <a:r>
              <a:rPr lang="hu-HU" sz="1200" b="1" dirty="0" err="1">
                <a:latin typeface="+mj-lt"/>
                <a:cs typeface="Times New Roman" panose="02020603050405020304" pitchFamily="18" charset="0"/>
              </a:rPr>
              <a:t>Mouth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64316C-2423-4A55-9637-B89205950CDC}"/>
              </a:ext>
            </a:extLst>
          </p:cNvPr>
          <p:cNvSpPr/>
          <p:nvPr/>
        </p:nvSpPr>
        <p:spPr>
          <a:xfrm>
            <a:off x="1207213" y="2167766"/>
            <a:ext cx="3227999" cy="3723881"/>
          </a:xfrm>
          <a:prstGeom prst="roundRect">
            <a:avLst/>
          </a:prstGeom>
          <a:noFill/>
          <a:ln w="34925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534AD5-44E3-48D2-A67C-39F094763234}"/>
              </a:ext>
            </a:extLst>
          </p:cNvPr>
          <p:cNvGrpSpPr/>
          <p:nvPr/>
        </p:nvGrpSpPr>
        <p:grpSpPr>
          <a:xfrm>
            <a:off x="556060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78836A-1E86-4E56-88A3-B2DB7808E439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8CBEE9-15D2-4D53-8366-0C97E5FA198F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64CC80-8F62-4122-BE51-41B95431037D}"/>
              </a:ext>
            </a:extLst>
          </p:cNvPr>
          <p:cNvGrpSpPr/>
          <p:nvPr/>
        </p:nvGrpSpPr>
        <p:grpSpPr>
          <a:xfrm>
            <a:off x="640184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44FDA2-72D5-432C-A4E1-7C68E683E07C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F4E2305-CDFF-497D-A086-86F0F7A11885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2B8BE-23DA-4756-9F9F-4B9CB1AF7852}"/>
              </a:ext>
            </a:extLst>
          </p:cNvPr>
          <p:cNvGrpSpPr/>
          <p:nvPr/>
        </p:nvGrpSpPr>
        <p:grpSpPr>
          <a:xfrm>
            <a:off x="7243080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F2FDAA-1939-4E18-BE73-40D51A5CA60F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1BDEBC-4B02-4492-ACCB-59F0C2995883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4B75BC-0D05-4A3F-9210-7AB6509EED1D}"/>
              </a:ext>
            </a:extLst>
          </p:cNvPr>
          <p:cNvGrpSpPr/>
          <p:nvPr/>
        </p:nvGrpSpPr>
        <p:grpSpPr>
          <a:xfrm>
            <a:off x="4719361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34038A-EA9B-4403-ACE6-28F0E981105F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CEBE25-6178-4AB5-9781-B94C15BBD68B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A86227-5836-421E-9D56-2AC6DADA6B9A}"/>
              </a:ext>
            </a:extLst>
          </p:cNvPr>
          <p:cNvGrpSpPr/>
          <p:nvPr/>
        </p:nvGrpSpPr>
        <p:grpSpPr>
          <a:xfrm>
            <a:off x="3601669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C78743-E9B9-4D38-A00D-6CC7BC3E603C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714F4F-806E-4ADA-A7F3-A56692C0CD6E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7A930B-259D-4AD9-8B69-4FCAFAF7E92E}"/>
              </a:ext>
            </a:extLst>
          </p:cNvPr>
          <p:cNvGrpSpPr/>
          <p:nvPr/>
        </p:nvGrpSpPr>
        <p:grpSpPr>
          <a:xfrm>
            <a:off x="2683619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8271AB-9AD9-4740-A83D-AF6BC624FC6D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0311702-343E-49B1-8690-16B74D583F3C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988E9-5E4A-42AD-A62F-818B83228AAF}"/>
              </a:ext>
            </a:extLst>
          </p:cNvPr>
          <p:cNvGrpSpPr/>
          <p:nvPr/>
        </p:nvGrpSpPr>
        <p:grpSpPr>
          <a:xfrm>
            <a:off x="1765570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0416D9-AC2D-4291-8CDF-0D1297E868E0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F23F78-1D5E-43E0-9397-B973F874E878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F23E68-1F31-4559-80B0-36806071D813}"/>
              </a:ext>
            </a:extLst>
          </p:cNvPr>
          <p:cNvSpPr txBox="1"/>
          <p:nvPr/>
        </p:nvSpPr>
        <p:spPr>
          <a:xfrm>
            <a:off x="4298573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Étterem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felkeresése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580FB-647C-4337-8702-4329B0691BBA}"/>
              </a:ext>
            </a:extLst>
          </p:cNvPr>
          <p:cNvSpPr txBox="1"/>
          <p:nvPr/>
        </p:nvSpPr>
        <p:spPr>
          <a:xfrm>
            <a:off x="5149161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Rendelés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4AAFA213-6071-454F-9707-AEF3522856D3}"/>
              </a:ext>
            </a:extLst>
          </p:cNvPr>
          <p:cNvSpPr/>
          <p:nvPr/>
        </p:nvSpPr>
        <p:spPr>
          <a:xfrm>
            <a:off x="1466388" y="3921455"/>
            <a:ext cx="2909243" cy="478565"/>
          </a:xfrm>
          <a:prstGeom prst="homePlate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Előzetes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15E3D25-5805-4168-B175-6C4494E56807}"/>
              </a:ext>
            </a:extLst>
          </p:cNvPr>
          <p:cNvSpPr/>
          <p:nvPr/>
        </p:nvSpPr>
        <p:spPr>
          <a:xfrm>
            <a:off x="4446904" y="3921455"/>
            <a:ext cx="3479429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Központi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E30414E-31D2-4074-8CB5-4376700EBBE4}"/>
              </a:ext>
            </a:extLst>
          </p:cNvPr>
          <p:cNvSpPr/>
          <p:nvPr/>
        </p:nvSpPr>
        <p:spPr>
          <a:xfrm>
            <a:off x="7997604" y="3921455"/>
            <a:ext cx="2980516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Utólatos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CAC5CD2-8907-4DA3-94C0-01DB297FDC1C}"/>
              </a:ext>
            </a:extLst>
          </p:cNvPr>
          <p:cNvSpPr/>
          <p:nvPr/>
        </p:nvSpPr>
        <p:spPr>
          <a:xfrm>
            <a:off x="1466388" y="2429830"/>
            <a:ext cx="2708382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08AB941-6D41-4870-8FFD-CEF315269BC6}"/>
              </a:ext>
            </a:extLst>
          </p:cNvPr>
          <p:cNvSpPr/>
          <p:nvPr/>
        </p:nvSpPr>
        <p:spPr>
          <a:xfrm>
            <a:off x="7997604" y="2429829"/>
            <a:ext cx="2695424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B187030-5143-48BA-97C8-8102840E5A6C}"/>
              </a:ext>
            </a:extLst>
          </p:cNvPr>
          <p:cNvSpPr/>
          <p:nvPr/>
        </p:nvSpPr>
        <p:spPr>
          <a:xfrm>
            <a:off x="4731996" y="2429829"/>
            <a:ext cx="2675661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71786-F441-4326-91D4-07F7E972381A}"/>
              </a:ext>
            </a:extLst>
          </p:cNvPr>
          <p:cNvSpPr txBox="1"/>
          <p:nvPr/>
        </p:nvSpPr>
        <p:spPr>
          <a:xfrm>
            <a:off x="1360285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Igény felmerülése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01ECF-9810-4EB4-ABF5-6484236C99DC}"/>
              </a:ext>
            </a:extLst>
          </p:cNvPr>
          <p:cNvSpPr txBox="1"/>
          <p:nvPr/>
        </p:nvSpPr>
        <p:spPr>
          <a:xfrm>
            <a:off x="2278333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Információ-gyűjtés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2269F-0709-405D-BF47-6CEBCB3003DD}"/>
              </a:ext>
            </a:extLst>
          </p:cNvPr>
          <p:cNvSpPr txBox="1"/>
          <p:nvPr/>
        </p:nvSpPr>
        <p:spPr>
          <a:xfrm>
            <a:off x="3196384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Döntés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meghozása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03D8C3-0C8C-40DA-910F-6FEDF6A62CA4}"/>
              </a:ext>
            </a:extLst>
          </p:cNvPr>
          <p:cNvSpPr txBox="1"/>
          <p:nvPr/>
        </p:nvSpPr>
        <p:spPr>
          <a:xfrm>
            <a:off x="1794145" y="1944386"/>
            <a:ext cx="2054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cap="small" dirty="0">
                <a:latin typeface="+mj-lt"/>
                <a:cs typeface="Times New Roman" panose="02020603050405020304" pitchFamily="18" charset="0"/>
              </a:rPr>
              <a:t>Kérdőíves kutatás</a:t>
            </a:r>
            <a:endParaRPr lang="en-US" sz="1400" b="1" cap="small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53CF3C-BBCF-45C8-8EDF-80136CA9762D}"/>
              </a:ext>
            </a:extLst>
          </p:cNvPr>
          <p:cNvSpPr txBox="1"/>
          <p:nvPr/>
        </p:nvSpPr>
        <p:spPr>
          <a:xfrm>
            <a:off x="5997983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Étkezés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F5EF44-625C-43F2-A227-5A49CF2EB28E}"/>
              </a:ext>
            </a:extLst>
          </p:cNvPr>
          <p:cNvSpPr txBox="1"/>
          <p:nvPr/>
        </p:nvSpPr>
        <p:spPr>
          <a:xfrm>
            <a:off x="6857556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Fizetés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és távozás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68CFF-324A-411F-A5CD-0F7F36F2FF35}"/>
              </a:ext>
            </a:extLst>
          </p:cNvPr>
          <p:cNvSpPr txBox="1"/>
          <p:nvPr/>
        </p:nvSpPr>
        <p:spPr>
          <a:xfrm>
            <a:off x="1528104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étterem elégíti ki leginkább az igényeimet, és melyik kínálja a számomra megfelelő ár-érték arányt?”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EF9A56-4BAE-4169-B817-B899B5B1A2B3}"/>
              </a:ext>
            </a:extLst>
          </p:cNvPr>
          <p:cNvSpPr txBox="1"/>
          <p:nvPr/>
        </p:nvSpPr>
        <p:spPr>
          <a:xfrm>
            <a:off x="4777351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menü a számomra leginkább ideális?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Mennyire segítőkész és hozzáértő a személyzet?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6516E-6030-4A32-B489-1C6316BA566A}"/>
              </a:ext>
            </a:extLst>
          </p:cNvPr>
          <p:cNvSpPr txBox="1"/>
          <p:nvPr/>
        </p:nvSpPr>
        <p:spPr>
          <a:xfrm>
            <a:off x="8052840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„Mennyire fontos a vállalat számára a véleményem?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Ajánlanám ismerőseimnek a szolgáltatást?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EE96D8-7678-4C26-9D1B-872B179FDFBF}"/>
              </a:ext>
            </a:extLst>
          </p:cNvPr>
          <p:cNvSpPr/>
          <p:nvPr/>
        </p:nvSpPr>
        <p:spPr>
          <a:xfrm>
            <a:off x="561474" y="1652336"/>
            <a:ext cx="11955310" cy="4539916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FF3829-56F5-4C87-A829-498EBC2E0D09}"/>
              </a:ext>
            </a:extLst>
          </p:cNvPr>
          <p:cNvSpPr txBox="1"/>
          <p:nvPr/>
        </p:nvSpPr>
        <p:spPr>
          <a:xfrm>
            <a:off x="4290223" y="1286004"/>
            <a:ext cx="36115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E3242"/>
                </a:solidFill>
              </a:rPr>
              <a:t>Fogyasztói utazás térképe</a:t>
            </a:r>
            <a:endParaRPr lang="en-US" sz="2400" b="1" cap="small" dirty="0">
              <a:solidFill>
                <a:srgbClr val="0E324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094316-5504-4EE2-88D2-196E89EB2F8C}"/>
              </a:ext>
            </a:extLst>
          </p:cNvPr>
          <p:cNvSpPr txBox="1"/>
          <p:nvPr/>
        </p:nvSpPr>
        <p:spPr>
          <a:xfrm>
            <a:off x="9192127" y="6407722"/>
            <a:ext cx="222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3. Kutatási módszertan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C368FF-B4C4-42F7-B619-BD4E532EB9E8}"/>
              </a:ext>
            </a:extLst>
          </p:cNvPr>
          <p:cNvSpPr/>
          <p:nvPr/>
        </p:nvSpPr>
        <p:spPr>
          <a:xfrm>
            <a:off x="545431" y="1652336"/>
            <a:ext cx="11971353" cy="4704014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B0E335-8CF9-442C-8E35-33EBCB828B68}"/>
              </a:ext>
            </a:extLst>
          </p:cNvPr>
          <p:cNvSpPr/>
          <p:nvPr/>
        </p:nvSpPr>
        <p:spPr>
          <a:xfrm>
            <a:off x="9384148" y="1200629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0E0F0-02D8-4119-8EB4-3F73B822A598}"/>
              </a:ext>
            </a:extLst>
          </p:cNvPr>
          <p:cNvSpPr/>
          <p:nvPr/>
        </p:nvSpPr>
        <p:spPr>
          <a:xfrm>
            <a:off x="5430091" y="1294798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6234DD-8413-4278-80B7-F443AFE283F9}"/>
              </a:ext>
            </a:extLst>
          </p:cNvPr>
          <p:cNvSpPr/>
          <p:nvPr/>
        </p:nvSpPr>
        <p:spPr>
          <a:xfrm>
            <a:off x="1508439" y="1385985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94449-4931-48F7-A71E-DB87F751D7F9}"/>
              </a:ext>
            </a:extLst>
          </p:cNvPr>
          <p:cNvSpPr/>
          <p:nvPr/>
        </p:nvSpPr>
        <p:spPr>
          <a:xfrm>
            <a:off x="0" y="2165684"/>
            <a:ext cx="12192000" cy="4045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1E869-C7BF-4436-B5E4-69CF8DE9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További fotók által a fogyasztók értékelték az éttermek belső kialakítását és az egyes ételek által sugallt minőséget is.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04F06-AE57-4EA8-8697-DF613361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B6665B-1BC5-4C42-B939-EDD7EC3D9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779413"/>
              </p:ext>
            </p:extLst>
          </p:nvPr>
        </p:nvGraphicFramePr>
        <p:xfrm>
          <a:off x="37521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8097E5-24CD-4C6A-863B-389FC12B2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233793"/>
              </p:ext>
            </p:extLst>
          </p:nvPr>
        </p:nvGraphicFramePr>
        <p:xfrm>
          <a:off x="431263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0C2590-C5A2-41A3-9BB5-CE1D87FF6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204309"/>
              </p:ext>
            </p:extLst>
          </p:nvPr>
        </p:nvGraphicFramePr>
        <p:xfrm>
          <a:off x="8250057" y="2390274"/>
          <a:ext cx="3600000" cy="297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E47AEF-2B85-4214-A9E1-5A36F5601B21}"/>
              </a:ext>
            </a:extLst>
          </p:cNvPr>
          <p:cNvSpPr txBox="1"/>
          <p:nvPr/>
        </p:nvSpPr>
        <p:spPr>
          <a:xfrm>
            <a:off x="584718" y="5374478"/>
            <a:ext cx="3155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B-E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B6EC44-4933-40DF-82A1-57276F8A00F6}"/>
              </a:ext>
            </a:extLst>
          </p:cNvPr>
          <p:cNvCxnSpPr/>
          <p:nvPr/>
        </p:nvCxnSpPr>
        <p:spPr>
          <a:xfrm>
            <a:off x="4121638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3CCB8-5885-4A36-BA34-430C8509ED8A}"/>
              </a:ext>
            </a:extLst>
          </p:cNvPr>
          <p:cNvCxnSpPr/>
          <p:nvPr/>
        </p:nvCxnSpPr>
        <p:spPr>
          <a:xfrm>
            <a:off x="8124143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853FEF-19E3-4AFB-90FD-36301924CA0F}"/>
              </a:ext>
            </a:extLst>
          </p:cNvPr>
          <p:cNvSpPr txBox="1"/>
          <p:nvPr/>
        </p:nvSpPr>
        <p:spPr>
          <a:xfrm>
            <a:off x="4757080" y="5374478"/>
            <a:ext cx="2711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Szignifikáns különbség minden kombinációra (p=0,05 szinten)</a:t>
            </a:r>
            <a:endParaRPr lang="hu-HU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CB168-8469-49E5-8650-5766B5900AD0}"/>
              </a:ext>
            </a:extLst>
          </p:cNvPr>
          <p:cNvSpPr txBox="1"/>
          <p:nvPr/>
        </p:nvSpPr>
        <p:spPr>
          <a:xfrm>
            <a:off x="8580299" y="5374478"/>
            <a:ext cx="315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A-D, B-C-E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E6CE4-5B9E-428D-9FBE-3FE4C07F4BD0}"/>
              </a:ext>
            </a:extLst>
          </p:cNvPr>
          <p:cNvSpPr txBox="1"/>
          <p:nvPr/>
        </p:nvSpPr>
        <p:spPr>
          <a:xfrm>
            <a:off x="9192127" y="6407722"/>
            <a:ext cx="2488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4. Elemzés és eredmények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D225AE-A051-4E33-AECE-0840C5F43B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05" y="1342119"/>
            <a:ext cx="677537" cy="677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A4A9E6-13DD-4C61-812A-1201339B06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9" y="1342119"/>
            <a:ext cx="677536" cy="677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549775-4D91-40AE-B43D-130E00080D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17" y="1342119"/>
            <a:ext cx="677536" cy="6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9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9B89-F185-4218-831C-79700F90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fogyasztók többsége előzetesen tudatosan informálódik, ezen folyamat során pedig mások korábbi élményei és a vizuális anyagok befolyásolják várakozásaikat.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B8266-4EAF-4C95-B254-0EB1523B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E485-F671-4D81-A597-8EF017744CC5}"/>
              </a:ext>
            </a:extLst>
          </p:cNvPr>
          <p:cNvSpPr txBox="1"/>
          <p:nvPr/>
        </p:nvSpPr>
        <p:spPr>
          <a:xfrm>
            <a:off x="9192127" y="6407722"/>
            <a:ext cx="2759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5. Javaslatok és következtetés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7A0DC-BC81-4F13-9EE4-7ED16BF89BC0}"/>
              </a:ext>
            </a:extLst>
          </p:cNvPr>
          <p:cNvSpPr txBox="1"/>
          <p:nvPr/>
        </p:nvSpPr>
        <p:spPr>
          <a:xfrm>
            <a:off x="8588367" y="3309921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Weboldal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létrehozása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C038-E679-4F92-87F6-5B8F504C41C6}"/>
              </a:ext>
            </a:extLst>
          </p:cNvPr>
          <p:cNvSpPr/>
          <p:nvPr/>
        </p:nvSpPr>
        <p:spPr>
          <a:xfrm>
            <a:off x="783726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6239FF-CAE7-419B-BA2E-9EEF8C49E025}"/>
              </a:ext>
            </a:extLst>
          </p:cNvPr>
          <p:cNvSpPr txBox="1"/>
          <p:nvPr/>
        </p:nvSpPr>
        <p:spPr>
          <a:xfrm>
            <a:off x="1062834" y="1417534"/>
            <a:ext cx="2754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Előnyös pontok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A80F22-6B10-4C05-92F6-26368CD22E43}"/>
              </a:ext>
            </a:extLst>
          </p:cNvPr>
          <p:cNvSpPr txBox="1"/>
          <p:nvPr/>
        </p:nvSpPr>
        <p:spPr>
          <a:xfrm>
            <a:off x="1224410" y="2073575"/>
            <a:ext cx="201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átható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vonalon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belüli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konyh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58CA35-64F3-4BE3-8604-77734DAA2F41}"/>
              </a:ext>
            </a:extLst>
          </p:cNvPr>
          <p:cNvSpPr txBox="1"/>
          <p:nvPr/>
        </p:nvSpPr>
        <p:spPr>
          <a:xfrm>
            <a:off x="1224410" y="2957493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Húskiválasztás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7963C4-C220-4F10-A733-DA02EBE4F208}"/>
              </a:ext>
            </a:extLst>
          </p:cNvPr>
          <p:cNvSpPr txBox="1"/>
          <p:nvPr/>
        </p:nvSpPr>
        <p:spPr>
          <a:xfrm>
            <a:off x="1224410" y="3687380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Servicescape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B4BB09-3149-4683-8617-97008A86A3DE}"/>
              </a:ext>
            </a:extLst>
          </p:cNvPr>
          <p:cNvSpPr txBox="1"/>
          <p:nvPr/>
        </p:nvSpPr>
        <p:spPr>
          <a:xfrm>
            <a:off x="4870783" y="2433209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Ételek felszolgálása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(Gyorsaság)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B93FB5-D5D8-4364-8C33-68D188E1CACC}"/>
              </a:ext>
            </a:extLst>
          </p:cNvPr>
          <p:cNvSpPr txBox="1"/>
          <p:nvPr/>
        </p:nvSpPr>
        <p:spPr>
          <a:xfrm>
            <a:off x="4870783" y="3286444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Értékelésekre való válaszadási folyamat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91EEAD-E22C-466C-922B-308A4328535D}"/>
              </a:ext>
            </a:extLst>
          </p:cNvPr>
          <p:cNvSpPr txBox="1"/>
          <p:nvPr/>
        </p:nvSpPr>
        <p:spPr>
          <a:xfrm>
            <a:off x="8582608" y="2443186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Válaszadási folyamat integrációja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F20743-3A96-47FB-84BE-CD17CEFD6B7D}"/>
              </a:ext>
            </a:extLst>
          </p:cNvPr>
          <p:cNvSpPr/>
          <p:nvPr/>
        </p:nvSpPr>
        <p:spPr>
          <a:xfrm>
            <a:off x="4439679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10A824-350B-4EA7-8B49-AE239138E551}"/>
              </a:ext>
            </a:extLst>
          </p:cNvPr>
          <p:cNvSpPr/>
          <p:nvPr/>
        </p:nvSpPr>
        <p:spPr>
          <a:xfrm>
            <a:off x="8095632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AEEABB-BF7E-4564-AD55-A0B06F7DD8A0}"/>
              </a:ext>
            </a:extLst>
          </p:cNvPr>
          <p:cNvSpPr txBox="1"/>
          <p:nvPr/>
        </p:nvSpPr>
        <p:spPr>
          <a:xfrm>
            <a:off x="4696093" y="1417534"/>
            <a:ext cx="27544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Kritikus pontok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6A6ACC-119C-4632-817E-166CB3A4275F}"/>
              </a:ext>
            </a:extLst>
          </p:cNvPr>
          <p:cNvSpPr txBox="1"/>
          <p:nvPr/>
        </p:nvSpPr>
        <p:spPr>
          <a:xfrm>
            <a:off x="8862748" y="1417534"/>
            <a:ext cx="17784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Javaslatok</a:t>
            </a: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8555CE5B-9AB7-4524-900F-BFE95331ACAB}"/>
              </a:ext>
            </a:extLst>
          </p:cNvPr>
          <p:cNvSpPr/>
          <p:nvPr/>
        </p:nvSpPr>
        <p:spPr>
          <a:xfrm>
            <a:off x="-17078" y="4807323"/>
            <a:ext cx="11244711" cy="1193548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F54F5-7CDC-40F0-8F51-2939FEBD4E5A}"/>
              </a:ext>
            </a:extLst>
          </p:cNvPr>
          <p:cNvSpPr txBox="1"/>
          <p:nvPr/>
        </p:nvSpPr>
        <p:spPr>
          <a:xfrm>
            <a:off x="-411565" y="4963412"/>
            <a:ext cx="1919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092F49"/>
                </a:solidFill>
              </a:rPr>
              <a:t>Mindez</a:t>
            </a:r>
          </a:p>
          <a:p>
            <a:pPr algn="r"/>
            <a:r>
              <a:rPr lang="hu-HU" b="1" dirty="0">
                <a:solidFill>
                  <a:srgbClr val="092F49"/>
                </a:solidFill>
              </a:rPr>
              <a:t>azért fontos, </a:t>
            </a:r>
            <a:r>
              <a:rPr lang="hu-HU" sz="2000" b="1" dirty="0">
                <a:solidFill>
                  <a:srgbClr val="092F49"/>
                </a:solidFill>
              </a:rPr>
              <a:t>MERT:</a:t>
            </a:r>
            <a:endParaRPr lang="en-US" sz="2000" b="1" dirty="0">
              <a:solidFill>
                <a:srgbClr val="092F49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DD67187-95B7-4865-AB1C-1FF9413159C8}"/>
              </a:ext>
            </a:extLst>
          </p:cNvPr>
          <p:cNvGrpSpPr/>
          <p:nvPr/>
        </p:nvGrpSpPr>
        <p:grpSpPr>
          <a:xfrm>
            <a:off x="2362758" y="4693603"/>
            <a:ext cx="1698672" cy="1405487"/>
            <a:chOff x="1454157" y="4724766"/>
            <a:chExt cx="1698672" cy="140548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2A846-65B1-4967-8090-844FAA2AA0C0}"/>
                </a:ext>
              </a:extLst>
            </p:cNvPr>
            <p:cNvGrpSpPr/>
            <p:nvPr/>
          </p:nvGrpSpPr>
          <p:grpSpPr>
            <a:xfrm>
              <a:off x="1600750" y="4724766"/>
              <a:ext cx="1405487" cy="1405487"/>
              <a:chOff x="4732420" y="2849803"/>
              <a:chExt cx="2277980" cy="227798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C27077C-6258-454B-B33D-49E172E37E1F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52A1D2B-1847-4976-BAD9-104AF82B2F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D1F4C-02CA-4637-9CC4-C330CDB61E7A}"/>
                </a:ext>
              </a:extLst>
            </p:cNvPr>
            <p:cNvSpPr txBox="1"/>
            <p:nvPr/>
          </p:nvSpPr>
          <p:spPr>
            <a:xfrm>
              <a:off x="1454157" y="4981886"/>
              <a:ext cx="16986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Tudatos</a:t>
              </a:r>
            </a:p>
            <a:p>
              <a:pPr algn="ctr"/>
              <a:r>
                <a:rPr lang="hu-HU" sz="1600" b="1" dirty="0" err="1">
                  <a:solidFill>
                    <a:srgbClr val="0E3242"/>
                  </a:solidFill>
                </a:rPr>
                <a:t>infor</a:t>
              </a:r>
              <a:r>
                <a:rPr lang="hu-HU" sz="1600" b="1" dirty="0">
                  <a:solidFill>
                    <a:srgbClr val="0E3242"/>
                  </a:solidFill>
                </a:rPr>
                <a:t>-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málódás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9D124FE-76A2-4169-BB81-BA28250369CC}"/>
              </a:ext>
            </a:extLst>
          </p:cNvPr>
          <p:cNvGrpSpPr/>
          <p:nvPr/>
        </p:nvGrpSpPr>
        <p:grpSpPr>
          <a:xfrm>
            <a:off x="4357327" y="4693603"/>
            <a:ext cx="1698672" cy="1405487"/>
            <a:chOff x="4000270" y="4744561"/>
            <a:chExt cx="1698672" cy="140548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EB4E94-7831-4805-AD05-269D2F558F23}"/>
                </a:ext>
              </a:extLst>
            </p:cNvPr>
            <p:cNvGrpSpPr/>
            <p:nvPr/>
          </p:nvGrpSpPr>
          <p:grpSpPr>
            <a:xfrm>
              <a:off x="4146863" y="4744561"/>
              <a:ext cx="1405487" cy="1405487"/>
              <a:chOff x="4732420" y="2849803"/>
              <a:chExt cx="2277980" cy="227798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4346660-EE5D-4B5C-9E62-6CF2E684DBF3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5A98D50-0046-4967-845B-0D7EEFBF5B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BE856C1-3CA5-4200-8C4F-9AA611076189}"/>
                </a:ext>
              </a:extLst>
            </p:cNvPr>
            <p:cNvSpPr txBox="1"/>
            <p:nvPr/>
          </p:nvSpPr>
          <p:spPr>
            <a:xfrm>
              <a:off x="4000270" y="5140181"/>
              <a:ext cx="1698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Kínálat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(</a:t>
              </a:r>
              <a:r>
                <a:rPr lang="hu-HU" sz="1600" b="1" dirty="0" err="1">
                  <a:solidFill>
                    <a:srgbClr val="0E3242"/>
                  </a:solidFill>
                </a:rPr>
                <a:t>Menü+Árak</a:t>
              </a:r>
              <a:r>
                <a:rPr lang="hu-HU" sz="1600" b="1" dirty="0">
                  <a:solidFill>
                    <a:srgbClr val="0E3242"/>
                  </a:solidFill>
                </a:rPr>
                <a:t>)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6ECAE05-3429-4AD6-B382-9B6F5803F23A}"/>
              </a:ext>
            </a:extLst>
          </p:cNvPr>
          <p:cNvGrpSpPr/>
          <p:nvPr/>
        </p:nvGrpSpPr>
        <p:grpSpPr>
          <a:xfrm>
            <a:off x="6351896" y="4693603"/>
            <a:ext cx="1698672" cy="1405487"/>
            <a:chOff x="5509228" y="4677039"/>
            <a:chExt cx="1698672" cy="140548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87AC1C2-F540-4084-9729-01E8090E483C}"/>
                </a:ext>
              </a:extLst>
            </p:cNvPr>
            <p:cNvGrpSpPr/>
            <p:nvPr/>
          </p:nvGrpSpPr>
          <p:grpSpPr>
            <a:xfrm>
              <a:off x="5655821" y="4677039"/>
              <a:ext cx="1405487" cy="1405487"/>
              <a:chOff x="4732420" y="2849803"/>
              <a:chExt cx="2277980" cy="227798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3EDFB54-0EA9-4F97-9625-AD25DF730B07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1F7C308-F780-44A9-950B-D69E6A7CB0D0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B0B06E-053C-4C85-95E1-65999BB61E9A}"/>
                </a:ext>
              </a:extLst>
            </p:cNvPr>
            <p:cNvSpPr txBox="1"/>
            <p:nvPr/>
          </p:nvSpPr>
          <p:spPr>
            <a:xfrm>
              <a:off x="5509228" y="4934159"/>
              <a:ext cx="16986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Előző fogyasztók élménye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9C13EB-B98D-4BBF-B8A4-45F097C75EF3}"/>
              </a:ext>
            </a:extLst>
          </p:cNvPr>
          <p:cNvGrpSpPr/>
          <p:nvPr/>
        </p:nvGrpSpPr>
        <p:grpSpPr>
          <a:xfrm>
            <a:off x="8346465" y="4693603"/>
            <a:ext cx="1405487" cy="1405487"/>
            <a:chOff x="7962998" y="4763384"/>
            <a:chExt cx="1405487" cy="140548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0761AD-B8FE-4D2F-A814-70001667E407}"/>
                </a:ext>
              </a:extLst>
            </p:cNvPr>
            <p:cNvGrpSpPr/>
            <p:nvPr/>
          </p:nvGrpSpPr>
          <p:grpSpPr>
            <a:xfrm>
              <a:off x="7962998" y="4763384"/>
              <a:ext cx="1405487" cy="1405487"/>
              <a:chOff x="4732420" y="2849803"/>
              <a:chExt cx="2277980" cy="227798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3DCC297-CEE4-4680-AAC0-D23E48A0BE52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804155B-C25F-4E45-8892-5EA6263E29B1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9AFC8B-12A1-4F20-AF18-18EC669F1904}"/>
                </a:ext>
              </a:extLst>
            </p:cNvPr>
            <p:cNvSpPr txBox="1"/>
            <p:nvPr/>
          </p:nvSpPr>
          <p:spPr>
            <a:xfrm>
              <a:off x="7967969" y="5052588"/>
              <a:ext cx="1395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Online vizuális tartalmak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9B6F8BD5-38D8-4505-8F15-8BBA2F974F7E}"/>
              </a:ext>
            </a:extLst>
          </p:cNvPr>
          <p:cNvSpPr/>
          <p:nvPr/>
        </p:nvSpPr>
        <p:spPr>
          <a:xfrm>
            <a:off x="1570076" y="4981146"/>
            <a:ext cx="391612" cy="876865"/>
          </a:xfrm>
          <a:prstGeom prst="chevron">
            <a:avLst>
              <a:gd name="adj" fmla="val 6014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3C65E05-64B7-463A-B5F6-093EB27F1F32}"/>
              </a:ext>
            </a:extLst>
          </p:cNvPr>
          <p:cNvSpPr/>
          <p:nvPr/>
        </p:nvSpPr>
        <p:spPr>
          <a:xfrm>
            <a:off x="611106" y="223353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749C7FA-E86C-4CDF-86A9-49D583F53043}"/>
              </a:ext>
            </a:extLst>
          </p:cNvPr>
          <p:cNvSpPr/>
          <p:nvPr/>
        </p:nvSpPr>
        <p:spPr>
          <a:xfrm>
            <a:off x="611106" y="296317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8845175-9D48-4599-A638-4B6298D91945}"/>
              </a:ext>
            </a:extLst>
          </p:cNvPr>
          <p:cNvSpPr/>
          <p:nvPr/>
        </p:nvSpPr>
        <p:spPr>
          <a:xfrm>
            <a:off x="611106" y="3692815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E0B928-722D-4A43-8B66-D00DA46F1317}"/>
              </a:ext>
            </a:extLst>
          </p:cNvPr>
          <p:cNvSpPr/>
          <p:nvPr/>
        </p:nvSpPr>
        <p:spPr>
          <a:xfrm>
            <a:off x="4268987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F2B7408-F935-4DAE-BC94-9B47E1E03EA9}"/>
              </a:ext>
            </a:extLst>
          </p:cNvPr>
          <p:cNvSpPr/>
          <p:nvPr/>
        </p:nvSpPr>
        <p:spPr>
          <a:xfrm>
            <a:off x="4268987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062768B-F308-46DC-9BD3-CE97E4EDCAB3}"/>
              </a:ext>
            </a:extLst>
          </p:cNvPr>
          <p:cNvSpPr/>
          <p:nvPr/>
        </p:nvSpPr>
        <p:spPr>
          <a:xfrm>
            <a:off x="7929622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DACA1AB-432D-49AE-B6C9-AD29B54D9324}"/>
              </a:ext>
            </a:extLst>
          </p:cNvPr>
          <p:cNvSpPr/>
          <p:nvPr/>
        </p:nvSpPr>
        <p:spPr>
          <a:xfrm>
            <a:off x="7929622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4A80D-97E5-43FB-913C-FF6DA809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5AD6-A7C1-4632-B750-772BD97D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Struktúra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42EA71-0448-4CA4-8675-19CAE367CE3B}"/>
              </a:ext>
            </a:extLst>
          </p:cNvPr>
          <p:cNvSpPr/>
          <p:nvPr/>
        </p:nvSpPr>
        <p:spPr>
          <a:xfrm>
            <a:off x="869714" y="1348928"/>
            <a:ext cx="10649106" cy="4503727"/>
          </a:xfrm>
          <a:custGeom>
            <a:avLst/>
            <a:gdLst>
              <a:gd name="connsiteX0" fmla="*/ 0 w 10825843"/>
              <a:gd name="connsiteY0" fmla="*/ 2569276 h 3031735"/>
              <a:gd name="connsiteX1" fmla="*/ 473528 w 10825843"/>
              <a:gd name="connsiteY1" fmla="*/ 2830533 h 3031735"/>
              <a:gd name="connsiteX2" fmla="*/ 1077685 w 10825843"/>
              <a:gd name="connsiteY2" fmla="*/ 2944833 h 3031735"/>
              <a:gd name="connsiteX3" fmla="*/ 1649185 w 10825843"/>
              <a:gd name="connsiteY3" fmla="*/ 2748890 h 3031735"/>
              <a:gd name="connsiteX4" fmla="*/ 2204357 w 10825843"/>
              <a:gd name="connsiteY4" fmla="*/ 1899805 h 3031735"/>
              <a:gd name="connsiteX5" fmla="*/ 2726871 w 10825843"/>
              <a:gd name="connsiteY5" fmla="*/ 560862 h 3031735"/>
              <a:gd name="connsiteX6" fmla="*/ 3592285 w 10825843"/>
              <a:gd name="connsiteY6" fmla="*/ 87333 h 3031735"/>
              <a:gd name="connsiteX7" fmla="*/ 4392385 w 10825843"/>
              <a:gd name="connsiteY7" fmla="*/ 315933 h 3031735"/>
              <a:gd name="connsiteX8" fmla="*/ 4849585 w 10825843"/>
              <a:gd name="connsiteY8" fmla="*/ 1067048 h 3031735"/>
              <a:gd name="connsiteX9" fmla="*/ 5339443 w 10825843"/>
              <a:gd name="connsiteY9" fmla="*/ 2389662 h 3031735"/>
              <a:gd name="connsiteX10" fmla="*/ 5910943 w 10825843"/>
              <a:gd name="connsiteY10" fmla="*/ 2895848 h 3031735"/>
              <a:gd name="connsiteX11" fmla="*/ 6694714 w 10825843"/>
              <a:gd name="connsiteY11" fmla="*/ 3026476 h 3031735"/>
              <a:gd name="connsiteX12" fmla="*/ 7380514 w 10825843"/>
              <a:gd name="connsiteY12" fmla="*/ 2765219 h 3031735"/>
              <a:gd name="connsiteX13" fmla="*/ 7821385 w 10825843"/>
              <a:gd name="connsiteY13" fmla="*/ 2112076 h 3031735"/>
              <a:gd name="connsiteX14" fmla="*/ 8311243 w 10825843"/>
              <a:gd name="connsiteY14" fmla="*/ 577190 h 3031735"/>
              <a:gd name="connsiteX15" fmla="*/ 8997043 w 10825843"/>
              <a:gd name="connsiteY15" fmla="*/ 71005 h 3031735"/>
              <a:gd name="connsiteX16" fmla="*/ 9927771 w 10825843"/>
              <a:gd name="connsiteY16" fmla="*/ 38348 h 3031735"/>
              <a:gd name="connsiteX17" fmla="*/ 10825843 w 10825843"/>
              <a:gd name="connsiteY17" fmla="*/ 397576 h 3031735"/>
              <a:gd name="connsiteX18" fmla="*/ 10825843 w 10825843"/>
              <a:gd name="connsiteY18" fmla="*/ 397576 h 303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825843" h="3031735">
                <a:moveTo>
                  <a:pt x="0" y="2569276"/>
                </a:moveTo>
                <a:cubicBezTo>
                  <a:pt x="146957" y="2668608"/>
                  <a:pt x="293914" y="2767940"/>
                  <a:pt x="473528" y="2830533"/>
                </a:cubicBezTo>
                <a:cubicBezTo>
                  <a:pt x="653142" y="2893126"/>
                  <a:pt x="881742" y="2958440"/>
                  <a:pt x="1077685" y="2944833"/>
                </a:cubicBezTo>
                <a:cubicBezTo>
                  <a:pt x="1273628" y="2931226"/>
                  <a:pt x="1461406" y="2923061"/>
                  <a:pt x="1649185" y="2748890"/>
                </a:cubicBezTo>
                <a:cubicBezTo>
                  <a:pt x="1836964" y="2574719"/>
                  <a:pt x="2024743" y="2264476"/>
                  <a:pt x="2204357" y="1899805"/>
                </a:cubicBezTo>
                <a:cubicBezTo>
                  <a:pt x="2383971" y="1535134"/>
                  <a:pt x="2495550" y="862941"/>
                  <a:pt x="2726871" y="560862"/>
                </a:cubicBezTo>
                <a:cubicBezTo>
                  <a:pt x="2958192" y="258783"/>
                  <a:pt x="3314699" y="128155"/>
                  <a:pt x="3592285" y="87333"/>
                </a:cubicBezTo>
                <a:cubicBezTo>
                  <a:pt x="3869871" y="46511"/>
                  <a:pt x="4182835" y="152647"/>
                  <a:pt x="4392385" y="315933"/>
                </a:cubicBezTo>
                <a:cubicBezTo>
                  <a:pt x="4601935" y="479219"/>
                  <a:pt x="4691742" y="721427"/>
                  <a:pt x="4849585" y="1067048"/>
                </a:cubicBezTo>
                <a:cubicBezTo>
                  <a:pt x="5007428" y="1412669"/>
                  <a:pt x="5162550" y="2084862"/>
                  <a:pt x="5339443" y="2389662"/>
                </a:cubicBezTo>
                <a:cubicBezTo>
                  <a:pt x="5516336" y="2694462"/>
                  <a:pt x="5685065" y="2789712"/>
                  <a:pt x="5910943" y="2895848"/>
                </a:cubicBezTo>
                <a:cubicBezTo>
                  <a:pt x="6136821" y="3001984"/>
                  <a:pt x="6449786" y="3048248"/>
                  <a:pt x="6694714" y="3026476"/>
                </a:cubicBezTo>
                <a:cubicBezTo>
                  <a:pt x="6939643" y="3004705"/>
                  <a:pt x="7192736" y="2917619"/>
                  <a:pt x="7380514" y="2765219"/>
                </a:cubicBezTo>
                <a:cubicBezTo>
                  <a:pt x="7568292" y="2612819"/>
                  <a:pt x="7666264" y="2476747"/>
                  <a:pt x="7821385" y="2112076"/>
                </a:cubicBezTo>
                <a:cubicBezTo>
                  <a:pt x="7976506" y="1747405"/>
                  <a:pt x="8115300" y="917368"/>
                  <a:pt x="8311243" y="577190"/>
                </a:cubicBezTo>
                <a:cubicBezTo>
                  <a:pt x="8507186" y="237011"/>
                  <a:pt x="8727622" y="160812"/>
                  <a:pt x="8997043" y="71005"/>
                </a:cubicBezTo>
                <a:cubicBezTo>
                  <a:pt x="9266464" y="-18802"/>
                  <a:pt x="9622971" y="-16081"/>
                  <a:pt x="9927771" y="38348"/>
                </a:cubicBezTo>
                <a:cubicBezTo>
                  <a:pt x="10232571" y="92776"/>
                  <a:pt x="10825843" y="397576"/>
                  <a:pt x="10825843" y="397576"/>
                </a:cubicBezTo>
                <a:lnTo>
                  <a:pt x="10825843" y="397576"/>
                </a:lnTo>
              </a:path>
            </a:pathLst>
          </a:custGeom>
          <a:noFill/>
          <a:ln w="25400">
            <a:solidFill>
              <a:srgbClr val="B5C75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DAB7A60-E54F-4094-A97F-4052FEC3FA1C}"/>
              </a:ext>
            </a:extLst>
          </p:cNvPr>
          <p:cNvSpPr/>
          <p:nvPr/>
        </p:nvSpPr>
        <p:spPr>
          <a:xfrm>
            <a:off x="3376265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1994229-E235-4E7C-A876-C6CE98314FBB}"/>
              </a:ext>
            </a:extLst>
          </p:cNvPr>
          <p:cNvSpPr/>
          <p:nvPr/>
        </p:nvSpPr>
        <p:spPr>
          <a:xfrm>
            <a:off x="587276" y="3498449"/>
            <a:ext cx="2940148" cy="64711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13977E0-5FEE-40ED-A9CE-794E1322AC7A}"/>
              </a:ext>
            </a:extLst>
          </p:cNvPr>
          <p:cNvSpPr/>
          <p:nvPr/>
        </p:nvSpPr>
        <p:spPr>
          <a:xfrm>
            <a:off x="6165254" y="3498449"/>
            <a:ext cx="2940148" cy="647114"/>
          </a:xfrm>
          <a:prstGeom prst="chevron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92A18201-A5F6-4F5F-9987-6F93D0C9EEBD}"/>
              </a:ext>
            </a:extLst>
          </p:cNvPr>
          <p:cNvSpPr/>
          <p:nvPr/>
        </p:nvSpPr>
        <p:spPr>
          <a:xfrm>
            <a:off x="8954242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B7812-3535-4F99-ABEF-4E070569A7F8}"/>
              </a:ext>
            </a:extLst>
          </p:cNvPr>
          <p:cNvSpPr txBox="1"/>
          <p:nvPr/>
        </p:nvSpPr>
        <p:spPr>
          <a:xfrm>
            <a:off x="667487" y="3529617"/>
            <a:ext cx="256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</a:rPr>
              <a:t>Vásárlási igény kialakulása</a:t>
            </a:r>
            <a:endParaRPr lang="ro-RO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847AF-2E6D-497A-AA60-0634D6BC8FB5}"/>
              </a:ext>
            </a:extLst>
          </p:cNvPr>
          <p:cNvSpPr txBox="1"/>
          <p:nvPr/>
        </p:nvSpPr>
        <p:spPr>
          <a:xfrm>
            <a:off x="3798519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Út az üzletbe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8D596-46C5-4328-B22D-17C16CE792E6}"/>
              </a:ext>
            </a:extLst>
          </p:cNvPr>
          <p:cNvSpPr txBox="1"/>
          <p:nvPr/>
        </p:nvSpPr>
        <p:spPr>
          <a:xfrm>
            <a:off x="6632101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Vásárlási folyamat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58ED8B-31F1-4FD4-9189-4FCA638DCC84}"/>
              </a:ext>
            </a:extLst>
          </p:cNvPr>
          <p:cNvSpPr txBox="1"/>
          <p:nvPr/>
        </p:nvSpPr>
        <p:spPr>
          <a:xfrm>
            <a:off x="9358998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Hűségesítés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11A003-2C64-430D-B8B1-7BF69B9773F6}"/>
              </a:ext>
            </a:extLst>
          </p:cNvPr>
          <p:cNvGrpSpPr/>
          <p:nvPr/>
        </p:nvGrpSpPr>
        <p:grpSpPr>
          <a:xfrm>
            <a:off x="2994" y="5053738"/>
            <a:ext cx="1166139" cy="817372"/>
            <a:chOff x="2994" y="5053738"/>
            <a:chExt cx="1166139" cy="8173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FDA61D-C95C-4D1C-9164-6F923125D1F0}"/>
                </a:ext>
              </a:extLst>
            </p:cNvPr>
            <p:cNvSpPr/>
            <p:nvPr/>
          </p:nvSpPr>
          <p:spPr>
            <a:xfrm>
              <a:off x="794968" y="505373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06699B-08A4-4A5D-8EA0-E30678A2561B}"/>
                </a:ext>
              </a:extLst>
            </p:cNvPr>
            <p:cNvSpPr txBox="1"/>
            <p:nvPr/>
          </p:nvSpPr>
          <p:spPr>
            <a:xfrm>
              <a:off x="2994" y="5409445"/>
              <a:ext cx="1166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TV-ben hall a 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Scan</a:t>
              </a:r>
              <a:r>
                <a:rPr 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&amp;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Go-</a:t>
              </a:r>
              <a:r>
                <a:rPr lang="hu-HU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ról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AD8CD6-9933-4A6D-9816-ACCE68B876AF}"/>
              </a:ext>
            </a:extLst>
          </p:cNvPr>
          <p:cNvGrpSpPr/>
          <p:nvPr/>
        </p:nvGrpSpPr>
        <p:grpSpPr>
          <a:xfrm>
            <a:off x="1085386" y="5508304"/>
            <a:ext cx="1070164" cy="986313"/>
            <a:chOff x="1085386" y="5508304"/>
            <a:chExt cx="1070164" cy="9863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B15C22-D2C5-4B32-B83D-F65D9077DC46}"/>
                </a:ext>
              </a:extLst>
            </p:cNvPr>
            <p:cNvSpPr/>
            <p:nvPr/>
          </p:nvSpPr>
          <p:spPr>
            <a:xfrm>
              <a:off x="1466407" y="5508304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5E35B-1007-4279-8854-35EA40DC85D9}"/>
                </a:ext>
              </a:extLst>
            </p:cNvPr>
            <p:cNvSpPr txBox="1"/>
            <p:nvPr/>
          </p:nvSpPr>
          <p:spPr>
            <a:xfrm>
              <a:off x="1085386" y="5848286"/>
              <a:ext cx="1070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Kipróbálja egy eseményen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49D106-CC7C-4254-A89C-913832A0FAF0}"/>
              </a:ext>
            </a:extLst>
          </p:cNvPr>
          <p:cNvGrpSpPr/>
          <p:nvPr/>
        </p:nvGrpSpPr>
        <p:grpSpPr>
          <a:xfrm>
            <a:off x="2210802" y="5423283"/>
            <a:ext cx="1705843" cy="681530"/>
            <a:chOff x="2210802" y="5423283"/>
            <a:chExt cx="1705843" cy="6815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2B9D4D-24FD-47C6-AD91-D31E315BA062}"/>
                </a:ext>
              </a:extLst>
            </p:cNvPr>
            <p:cNvSpPr/>
            <p:nvPr/>
          </p:nvSpPr>
          <p:spPr>
            <a:xfrm>
              <a:off x="2210802" y="5423283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F6EE2E-8A80-4819-A25E-AAE4EAE68EB7}"/>
                </a:ext>
              </a:extLst>
            </p:cNvPr>
            <p:cNvSpPr txBox="1"/>
            <p:nvPr/>
          </p:nvSpPr>
          <p:spPr>
            <a:xfrm>
              <a:off x="2445708" y="5634361"/>
              <a:ext cx="1470937" cy="470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Letölti az applikációt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BEEEE-95F6-4A80-BE07-ECF9165C129F}"/>
              </a:ext>
            </a:extLst>
          </p:cNvPr>
          <p:cNvGrpSpPr/>
          <p:nvPr/>
        </p:nvGrpSpPr>
        <p:grpSpPr>
          <a:xfrm>
            <a:off x="4878422" y="1400277"/>
            <a:ext cx="1598723" cy="461665"/>
            <a:chOff x="4878422" y="1400277"/>
            <a:chExt cx="1598723" cy="4616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85A5F9-D8DE-4720-B66D-C5128DD8883D}"/>
                </a:ext>
              </a:extLst>
            </p:cNvPr>
            <p:cNvSpPr/>
            <p:nvPr/>
          </p:nvSpPr>
          <p:spPr>
            <a:xfrm>
              <a:off x="4878422" y="1478931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CC9026-6A1B-444D-A788-4B3F95AC477F}"/>
                </a:ext>
              </a:extLst>
            </p:cNvPr>
            <p:cNvSpPr txBox="1"/>
            <p:nvPr/>
          </p:nvSpPr>
          <p:spPr>
            <a:xfrm>
              <a:off x="5186544" y="1400277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Bevásárlólista készítése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F74C5C-3887-43C3-A1C5-71331667B04E}"/>
              </a:ext>
            </a:extLst>
          </p:cNvPr>
          <p:cNvGrpSpPr/>
          <p:nvPr/>
        </p:nvGrpSpPr>
        <p:grpSpPr>
          <a:xfrm>
            <a:off x="4040144" y="4476577"/>
            <a:ext cx="2203558" cy="461665"/>
            <a:chOff x="4040144" y="4476577"/>
            <a:chExt cx="2203558" cy="4616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037280-9A1E-4912-9112-B9A8FC59C72F}"/>
                </a:ext>
              </a:extLst>
            </p:cNvPr>
            <p:cNvSpPr/>
            <p:nvPr/>
          </p:nvSpPr>
          <p:spPr>
            <a:xfrm>
              <a:off x="5935580" y="4553349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6FD2B-03DE-4802-B122-4BD83AC21476}"/>
                </a:ext>
              </a:extLst>
            </p:cNvPr>
            <p:cNvSpPr txBox="1"/>
            <p:nvPr/>
          </p:nvSpPr>
          <p:spPr>
            <a:xfrm>
              <a:off x="4040144" y="4476577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Új akciós 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ajánlat megjelenése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461363-573B-4CB3-8951-AFF846D3D2D3}"/>
              </a:ext>
            </a:extLst>
          </p:cNvPr>
          <p:cNvGrpSpPr/>
          <p:nvPr/>
        </p:nvGrpSpPr>
        <p:grpSpPr>
          <a:xfrm>
            <a:off x="7445403" y="2256802"/>
            <a:ext cx="1662900" cy="461665"/>
            <a:chOff x="7445403" y="2256802"/>
            <a:chExt cx="1662900" cy="46166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50C85E-0B14-4FC1-B431-E9589EB9BF5F}"/>
                </a:ext>
              </a:extLst>
            </p:cNvPr>
            <p:cNvSpPr/>
            <p:nvPr/>
          </p:nvSpPr>
          <p:spPr>
            <a:xfrm>
              <a:off x="8800181" y="234869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48775E-3379-4392-8D8D-4AE2D9524B64}"/>
                </a:ext>
              </a:extLst>
            </p:cNvPr>
            <p:cNvSpPr txBox="1"/>
            <p:nvPr/>
          </p:nvSpPr>
          <p:spPr>
            <a:xfrm>
              <a:off x="7445403" y="2256802"/>
              <a:ext cx="1354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Köszönő üzenet fogadása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FDB739-8ACB-471E-9CD9-4C2166AA23A2}"/>
              </a:ext>
            </a:extLst>
          </p:cNvPr>
          <p:cNvGrpSpPr/>
          <p:nvPr/>
        </p:nvGrpSpPr>
        <p:grpSpPr>
          <a:xfrm>
            <a:off x="7747624" y="1210335"/>
            <a:ext cx="2079473" cy="461665"/>
            <a:chOff x="7747624" y="1210335"/>
            <a:chExt cx="2079473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F13BFB-9BFF-4C6A-828C-EAD78894D964}"/>
                </a:ext>
              </a:extLst>
            </p:cNvPr>
            <p:cNvSpPr/>
            <p:nvPr/>
          </p:nvSpPr>
          <p:spPr>
            <a:xfrm>
              <a:off x="9518975" y="126993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C6B9AC-2493-4647-8159-93ECAE39825E}"/>
                </a:ext>
              </a:extLst>
            </p:cNvPr>
            <p:cNvSpPr txBox="1"/>
            <p:nvPr/>
          </p:nvSpPr>
          <p:spPr>
            <a:xfrm>
              <a:off x="7747624" y="1210335"/>
              <a:ext cx="17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Személyre szabott ajánlatok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ADF3D2-3D2B-4C56-80D2-7E9BD2D4990E}"/>
              </a:ext>
            </a:extLst>
          </p:cNvPr>
          <p:cNvGrpSpPr/>
          <p:nvPr/>
        </p:nvGrpSpPr>
        <p:grpSpPr>
          <a:xfrm>
            <a:off x="2557011" y="4841776"/>
            <a:ext cx="2001950" cy="461665"/>
            <a:chOff x="2557011" y="4841776"/>
            <a:chExt cx="2001950" cy="46166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C97B62-7798-4259-AAC4-6EC9F31AB79B}"/>
                </a:ext>
              </a:extLst>
            </p:cNvPr>
            <p:cNvSpPr/>
            <p:nvPr/>
          </p:nvSpPr>
          <p:spPr>
            <a:xfrm>
              <a:off x="2557011" y="49185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6D2157-185B-4F20-A7EA-D19E81538021}"/>
                </a:ext>
              </a:extLst>
            </p:cNvPr>
            <p:cNvSpPr txBox="1"/>
            <p:nvPr/>
          </p:nvSpPr>
          <p:spPr>
            <a:xfrm>
              <a:off x="2886232" y="4841776"/>
              <a:ext cx="1672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Egy akciós terméket be akar szerezni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F64A36-FBF8-4CB1-AD1C-C591A0C5813F}"/>
              </a:ext>
            </a:extLst>
          </p:cNvPr>
          <p:cNvGrpSpPr/>
          <p:nvPr/>
        </p:nvGrpSpPr>
        <p:grpSpPr>
          <a:xfrm>
            <a:off x="5507987" y="2740962"/>
            <a:ext cx="1614458" cy="461665"/>
            <a:chOff x="5507987" y="2740962"/>
            <a:chExt cx="1614458" cy="46166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12E622-A1B9-41AC-9851-63005433C0CD}"/>
                </a:ext>
              </a:extLst>
            </p:cNvPr>
            <p:cNvSpPr/>
            <p:nvPr/>
          </p:nvSpPr>
          <p:spPr>
            <a:xfrm>
              <a:off x="5507987" y="2808786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F58694-76AA-404E-9F33-6856FC818F6D}"/>
                </a:ext>
              </a:extLst>
            </p:cNvPr>
            <p:cNvSpPr txBox="1"/>
            <p:nvPr/>
          </p:nvSpPr>
          <p:spPr>
            <a:xfrm>
              <a:off x="5831844" y="2740962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Termékek lokalizálása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F95564-6DF6-44BD-8DDC-6B685DBAC382}"/>
              </a:ext>
            </a:extLst>
          </p:cNvPr>
          <p:cNvGrpSpPr/>
          <p:nvPr/>
        </p:nvGrpSpPr>
        <p:grpSpPr>
          <a:xfrm>
            <a:off x="4386604" y="5237298"/>
            <a:ext cx="2212609" cy="461665"/>
            <a:chOff x="4386604" y="5237298"/>
            <a:chExt cx="2212609" cy="4616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DA7B3E-C577-4600-B5CA-492CD2B8CF01}"/>
                </a:ext>
              </a:extLst>
            </p:cNvPr>
            <p:cNvSpPr/>
            <p:nvPr/>
          </p:nvSpPr>
          <p:spPr>
            <a:xfrm>
              <a:off x="6291091" y="5333032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03EFC2-067A-455D-BF51-E0D6EC887C5F}"/>
                </a:ext>
              </a:extLst>
            </p:cNvPr>
            <p:cNvSpPr txBox="1"/>
            <p:nvPr/>
          </p:nvSpPr>
          <p:spPr>
            <a:xfrm>
              <a:off x="4386604" y="5237298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Húsokos használata az applikációban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54F74D-84DC-4061-BB4A-BEE5C881B79F}"/>
              </a:ext>
            </a:extLst>
          </p:cNvPr>
          <p:cNvGrpSpPr/>
          <p:nvPr/>
        </p:nvGrpSpPr>
        <p:grpSpPr>
          <a:xfrm>
            <a:off x="6535052" y="5714571"/>
            <a:ext cx="1652864" cy="776370"/>
            <a:chOff x="6535052" y="5714571"/>
            <a:chExt cx="1652864" cy="77637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167521-4066-45C5-9A6C-FC17056ACD4E}"/>
                </a:ext>
              </a:extLst>
            </p:cNvPr>
            <p:cNvSpPr/>
            <p:nvPr/>
          </p:nvSpPr>
          <p:spPr>
            <a:xfrm>
              <a:off x="7207423" y="571457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56096C-2E87-4092-8277-0D595504DFBE}"/>
                </a:ext>
              </a:extLst>
            </p:cNvPr>
            <p:cNvSpPr txBox="1"/>
            <p:nvPr/>
          </p:nvSpPr>
          <p:spPr>
            <a:xfrm>
              <a:off x="6535052" y="6029276"/>
              <a:ext cx="1652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Segítséget kér egy alkalmazottól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3A1E73-699F-4D80-A73A-5606FD1783AA}"/>
              </a:ext>
            </a:extLst>
          </p:cNvPr>
          <p:cNvGrpSpPr/>
          <p:nvPr/>
        </p:nvGrpSpPr>
        <p:grpSpPr>
          <a:xfrm>
            <a:off x="7958352" y="5269255"/>
            <a:ext cx="2745170" cy="461665"/>
            <a:chOff x="7958352" y="5269255"/>
            <a:chExt cx="2745170" cy="4616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CC0AE1-A6A7-4A81-B1C7-86B057219CD0}"/>
                </a:ext>
              </a:extLst>
            </p:cNvPr>
            <p:cNvSpPr/>
            <p:nvPr/>
          </p:nvSpPr>
          <p:spPr>
            <a:xfrm>
              <a:off x="7958352" y="5350125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3D0A83-0C3B-4F4B-8B1B-6E1CE60A4A03}"/>
                </a:ext>
              </a:extLst>
            </p:cNvPr>
            <p:cNvSpPr txBox="1"/>
            <p:nvPr/>
          </p:nvSpPr>
          <p:spPr>
            <a:xfrm>
              <a:off x="8313513" y="5269255"/>
              <a:ext cx="2390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Alkalmazott segítőkészségének értékelése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B43DA3-F735-4163-8862-4EAFD57D873F}"/>
              </a:ext>
            </a:extLst>
          </p:cNvPr>
          <p:cNvGrpSpPr/>
          <p:nvPr/>
        </p:nvGrpSpPr>
        <p:grpSpPr>
          <a:xfrm>
            <a:off x="8360473" y="4477304"/>
            <a:ext cx="2203558" cy="461665"/>
            <a:chOff x="8360473" y="4477304"/>
            <a:chExt cx="2203558" cy="4616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9C9E81-93C8-40E2-A2C6-900ECA79205E}"/>
                </a:ext>
              </a:extLst>
            </p:cNvPr>
            <p:cNvSpPr/>
            <p:nvPr/>
          </p:nvSpPr>
          <p:spPr>
            <a:xfrm>
              <a:off x="8360473" y="45533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CD5643-771E-4BD6-83AE-2AE633B75B05}"/>
                </a:ext>
              </a:extLst>
            </p:cNvPr>
            <p:cNvSpPr txBox="1"/>
            <p:nvPr/>
          </p:nvSpPr>
          <p:spPr>
            <a:xfrm>
              <a:off x="8668595" y="4477304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Fizetés az applikáción keresztül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9C27FF-1549-4A3B-8CED-4253C622C98D}"/>
              </a:ext>
            </a:extLst>
          </p:cNvPr>
          <p:cNvGrpSpPr/>
          <p:nvPr/>
        </p:nvGrpSpPr>
        <p:grpSpPr>
          <a:xfrm>
            <a:off x="10244514" y="1680021"/>
            <a:ext cx="1755750" cy="585214"/>
            <a:chOff x="10244514" y="1680021"/>
            <a:chExt cx="1755750" cy="5852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8938CF-5CA9-43FC-8B49-A427AC822ACD}"/>
                </a:ext>
              </a:extLst>
            </p:cNvPr>
            <p:cNvSpPr/>
            <p:nvPr/>
          </p:nvSpPr>
          <p:spPr>
            <a:xfrm>
              <a:off x="11139985" y="168002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6B3A7-A8D6-4AEA-9C80-399D2B527FD0}"/>
                </a:ext>
              </a:extLst>
            </p:cNvPr>
            <p:cNvSpPr txBox="1"/>
            <p:nvPr/>
          </p:nvSpPr>
          <p:spPr>
            <a:xfrm>
              <a:off x="10244514" y="1988236"/>
              <a:ext cx="1755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Word-of-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Mouth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D6CE9F-EE0E-47A4-8FB5-49CFD395B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3" y="2143930"/>
            <a:ext cx="1260979" cy="12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13F2A-5B23-41EB-A258-3DDA161EA0E7}"/>
              </a:ext>
            </a:extLst>
          </p:cNvPr>
          <p:cNvSpPr txBox="1"/>
          <p:nvPr/>
        </p:nvSpPr>
        <p:spPr>
          <a:xfrm>
            <a:off x="2757784" y="420478"/>
            <a:ext cx="6564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mining and manufacturing</a:t>
            </a:r>
            <a:r>
              <a:rPr kumimoji="0" lang="hu-HU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supply chain processes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63BDE959-22D6-4E82-B62E-48410A691339}"/>
              </a:ext>
            </a:extLst>
          </p:cNvPr>
          <p:cNvSpPr/>
          <p:nvPr/>
        </p:nvSpPr>
        <p:spPr>
          <a:xfrm>
            <a:off x="9204026" y="3048032"/>
            <a:ext cx="2143535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FAF6B88-0E09-4C04-A7A7-94D5FEBCFF36}"/>
              </a:ext>
            </a:extLst>
          </p:cNvPr>
          <p:cNvSpPr/>
          <p:nvPr/>
        </p:nvSpPr>
        <p:spPr>
          <a:xfrm>
            <a:off x="4929485" y="3069895"/>
            <a:ext cx="2024387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30B4EF-48F0-46A0-933F-22E48F239203}"/>
              </a:ext>
            </a:extLst>
          </p:cNvPr>
          <p:cNvSpPr/>
          <p:nvPr/>
        </p:nvSpPr>
        <p:spPr>
          <a:xfrm>
            <a:off x="681525" y="2165683"/>
            <a:ext cx="2092439" cy="18481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B625C96-8018-4CF1-A6EC-2BC096835F1D}"/>
              </a:ext>
            </a:extLst>
          </p:cNvPr>
          <p:cNvSpPr/>
          <p:nvPr/>
        </p:nvSpPr>
        <p:spPr>
          <a:xfrm>
            <a:off x="2837066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33D03BF-4E41-4F73-B592-63ADB9E23A57}"/>
              </a:ext>
            </a:extLst>
          </p:cNvPr>
          <p:cNvSpPr/>
          <p:nvPr/>
        </p:nvSpPr>
        <p:spPr>
          <a:xfrm>
            <a:off x="7107365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18415-70E0-426C-BD59-183944D555C4}"/>
              </a:ext>
            </a:extLst>
          </p:cNvPr>
          <p:cNvSpPr/>
          <p:nvPr/>
        </p:nvSpPr>
        <p:spPr>
          <a:xfrm>
            <a:off x="32083" y="3601212"/>
            <a:ext cx="11542559" cy="74328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59A755-A12A-40CC-BCBA-3C0C15E793A1}"/>
              </a:ext>
            </a:extLst>
          </p:cNvPr>
          <p:cNvSpPr/>
          <p:nvPr/>
        </p:nvSpPr>
        <p:spPr>
          <a:xfrm>
            <a:off x="5596163" y="4192075"/>
            <a:ext cx="865336" cy="26523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AA7A82-BF7F-457F-995F-F92035E56828}"/>
              </a:ext>
            </a:extLst>
          </p:cNvPr>
          <p:cNvSpPr/>
          <p:nvPr/>
        </p:nvSpPr>
        <p:spPr>
          <a:xfrm>
            <a:off x="5634500" y="4225583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89CD6AB-2388-4219-A415-65268FB91EB1}"/>
              </a:ext>
            </a:extLst>
          </p:cNvPr>
          <p:cNvSpPr/>
          <p:nvPr/>
        </p:nvSpPr>
        <p:spPr>
          <a:xfrm>
            <a:off x="5541585" y="4640244"/>
            <a:ext cx="974492" cy="974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FC3C993-DC37-4746-B733-5CE8352D0464}"/>
              </a:ext>
            </a:extLst>
          </p:cNvPr>
          <p:cNvSpPr/>
          <p:nvPr/>
        </p:nvSpPr>
        <p:spPr>
          <a:xfrm>
            <a:off x="5669550" y="4768209"/>
            <a:ext cx="718562" cy="718562"/>
          </a:xfrm>
          <a:prstGeom prst="ellipse">
            <a:avLst/>
          </a:prstGeom>
          <a:solidFill>
            <a:srgbClr val="B5C75B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B04AEB2-D64D-4EF7-9F4E-C5363382A791}"/>
              </a:ext>
            </a:extLst>
          </p:cNvPr>
          <p:cNvSpPr/>
          <p:nvPr/>
        </p:nvSpPr>
        <p:spPr>
          <a:xfrm>
            <a:off x="5603950" y="4702609"/>
            <a:ext cx="849763" cy="849763"/>
          </a:xfrm>
          <a:prstGeom prst="ellipse">
            <a:avLst/>
          </a:prstGeom>
          <a:noFill/>
          <a:ln w="19050">
            <a:solidFill>
              <a:srgbClr val="B5C75B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C2E994-2D78-4CDE-82A9-9A227870B30D}"/>
              </a:ext>
            </a:extLst>
          </p:cNvPr>
          <p:cNvSpPr/>
          <p:nvPr/>
        </p:nvSpPr>
        <p:spPr>
          <a:xfrm>
            <a:off x="5942029" y="4371740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C8ED23-D3C4-497D-9D65-767294547251}"/>
              </a:ext>
            </a:extLst>
          </p:cNvPr>
          <p:cNvSpPr/>
          <p:nvPr/>
        </p:nvSpPr>
        <p:spPr>
          <a:xfrm rot="10800000">
            <a:off x="3468666" y="3508860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DBD14-809F-4387-A10B-9AD5C9092685}"/>
              </a:ext>
            </a:extLst>
          </p:cNvPr>
          <p:cNvSpPr/>
          <p:nvPr/>
        </p:nvSpPr>
        <p:spPr>
          <a:xfrm rot="10800000">
            <a:off x="3507005" y="3542369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155489-987A-4A47-8547-61DA2587170D}"/>
              </a:ext>
            </a:extLst>
          </p:cNvPr>
          <p:cNvGrpSpPr/>
          <p:nvPr/>
        </p:nvGrpSpPr>
        <p:grpSpPr>
          <a:xfrm rot="10800000">
            <a:off x="3414088" y="2351432"/>
            <a:ext cx="974492" cy="974492"/>
            <a:chOff x="1258731" y="4872386"/>
            <a:chExt cx="1191530" cy="119153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EA409BD-ACAB-49ED-BC4E-81CBF9903815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C32B681-E115-4443-BA36-823DF663B1A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BEED1F-7661-4D75-B51A-D6D58263DBF0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1656B04-FBF7-4F9D-BFF0-6BF27B962645}"/>
              </a:ext>
            </a:extLst>
          </p:cNvPr>
          <p:cNvSpPr/>
          <p:nvPr/>
        </p:nvSpPr>
        <p:spPr>
          <a:xfrm rot="10800000">
            <a:off x="3814533" y="3262817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05206B1-4A8A-476A-945D-429F1B2D112E}"/>
              </a:ext>
            </a:extLst>
          </p:cNvPr>
          <p:cNvSpPr/>
          <p:nvPr/>
        </p:nvSpPr>
        <p:spPr>
          <a:xfrm rot="10800000">
            <a:off x="7776445" y="3508861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7AF4CD7-4C60-4DBE-9176-D719A8F6FCE7}"/>
              </a:ext>
            </a:extLst>
          </p:cNvPr>
          <p:cNvSpPr/>
          <p:nvPr/>
        </p:nvSpPr>
        <p:spPr>
          <a:xfrm rot="10800000">
            <a:off x="7814784" y="3542370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819736B-7B90-4FFB-928C-92346EF4E17E}"/>
              </a:ext>
            </a:extLst>
          </p:cNvPr>
          <p:cNvGrpSpPr/>
          <p:nvPr/>
        </p:nvGrpSpPr>
        <p:grpSpPr>
          <a:xfrm rot="10800000">
            <a:off x="7721867" y="2351433"/>
            <a:ext cx="974492" cy="974492"/>
            <a:chOff x="1258731" y="4872386"/>
            <a:chExt cx="1191530" cy="119153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C9EE98A-A0F8-4843-8439-D8B8212AE9AE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C1D5DB8-F1FC-4C19-AF5B-58755C47CF5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D158492-3F26-4594-8161-5C9D1F4F998E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D0574192-3E5D-4645-B1B4-339450D6BA21}"/>
              </a:ext>
            </a:extLst>
          </p:cNvPr>
          <p:cNvSpPr/>
          <p:nvPr/>
        </p:nvSpPr>
        <p:spPr>
          <a:xfrm rot="10800000">
            <a:off x="8122312" y="3262818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33D8849-D66B-4DE7-9EEF-DCD339A529CD}"/>
              </a:ext>
            </a:extLst>
          </p:cNvPr>
          <p:cNvGrpSpPr/>
          <p:nvPr/>
        </p:nvGrpSpPr>
        <p:grpSpPr>
          <a:xfrm>
            <a:off x="1250441" y="4192075"/>
            <a:ext cx="974492" cy="1422661"/>
            <a:chOff x="1489709" y="4233055"/>
            <a:chExt cx="1191530" cy="173951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149B6-1F6B-4D80-A48E-D31524F80C68}"/>
                </a:ext>
              </a:extLst>
            </p:cNvPr>
            <p:cNvSpPr/>
            <p:nvPr/>
          </p:nvSpPr>
          <p:spPr>
            <a:xfrm>
              <a:off x="1556442" y="4233055"/>
              <a:ext cx="1058063" cy="324305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8C9244-E542-4B54-8C14-1EBD5D0A0A97}"/>
                </a:ext>
              </a:extLst>
            </p:cNvPr>
            <p:cNvSpPr/>
            <p:nvPr/>
          </p:nvSpPr>
          <p:spPr>
            <a:xfrm>
              <a:off x="1603318" y="4274026"/>
              <a:ext cx="964310" cy="242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4F9F384-60B7-4038-BFEA-F086E81E0619}"/>
                </a:ext>
              </a:extLst>
            </p:cNvPr>
            <p:cNvGrpSpPr/>
            <p:nvPr/>
          </p:nvGrpSpPr>
          <p:grpSpPr>
            <a:xfrm>
              <a:off x="1489709" y="4781040"/>
              <a:ext cx="1191530" cy="1191530"/>
              <a:chOff x="1258731" y="4872386"/>
              <a:chExt cx="1191530" cy="119153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1D90D4A-B0C8-42F5-821E-481E1CF0023A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D60C933-C221-4EF9-986F-17259B97DDB6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0DFEF97-1AE1-4491-B254-254A5E168981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F25501-BA2E-48D0-B0AA-15FD54607877}"/>
                </a:ext>
              </a:extLst>
            </p:cNvPr>
            <p:cNvSpPr/>
            <p:nvPr/>
          </p:nvSpPr>
          <p:spPr>
            <a:xfrm>
              <a:off x="1979339" y="4452735"/>
              <a:ext cx="212268" cy="405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69067D31-3651-4029-8E9B-762B204008C4}"/>
              </a:ext>
            </a:extLst>
          </p:cNvPr>
          <p:cNvSpPr/>
          <p:nvPr/>
        </p:nvSpPr>
        <p:spPr>
          <a:xfrm>
            <a:off x="4906172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EB8C26F2-D8E9-40DF-9312-73427F1AC8C8}"/>
              </a:ext>
            </a:extLst>
          </p:cNvPr>
          <p:cNvSpPr/>
          <p:nvPr/>
        </p:nvSpPr>
        <p:spPr>
          <a:xfrm>
            <a:off x="7018496" y="3711275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5C3D108-424B-4A09-BD11-9BA4254B488F}"/>
              </a:ext>
            </a:extLst>
          </p:cNvPr>
          <p:cNvSpPr/>
          <p:nvPr/>
        </p:nvSpPr>
        <p:spPr>
          <a:xfrm>
            <a:off x="2793849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CE0E5CB5-409D-4B8D-A8F2-77E290E66050}"/>
              </a:ext>
            </a:extLst>
          </p:cNvPr>
          <p:cNvSpPr/>
          <p:nvPr/>
        </p:nvSpPr>
        <p:spPr>
          <a:xfrm>
            <a:off x="557398" y="3711271"/>
            <a:ext cx="2367651" cy="551055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5F9481-35B7-4112-A80D-2A4A32D94F69}"/>
              </a:ext>
            </a:extLst>
          </p:cNvPr>
          <p:cNvSpPr txBox="1"/>
          <p:nvPr/>
        </p:nvSpPr>
        <p:spPr>
          <a:xfrm>
            <a:off x="606851" y="3817904"/>
            <a:ext cx="20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Exploration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8384B0-750D-4CDC-B79C-BB9B84B433E1}"/>
              </a:ext>
            </a:extLst>
          </p:cNvPr>
          <p:cNvSpPr txBox="1"/>
          <p:nvPr/>
        </p:nvSpPr>
        <p:spPr>
          <a:xfrm>
            <a:off x="3052142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Developement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6F96F0-4EE5-4E63-8EA8-49C6FE9AF64B}"/>
              </a:ext>
            </a:extLst>
          </p:cNvPr>
          <p:cNvSpPr txBox="1"/>
          <p:nvPr/>
        </p:nvSpPr>
        <p:spPr>
          <a:xfrm>
            <a:off x="5134118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Extraction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71F42F-4F34-42B8-9C53-D0536DAAF01B}"/>
              </a:ext>
            </a:extLst>
          </p:cNvPr>
          <p:cNvSpPr txBox="1"/>
          <p:nvPr/>
        </p:nvSpPr>
        <p:spPr>
          <a:xfrm>
            <a:off x="7294815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Processing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176A-B2A6-4368-BD82-AD3595E66BC7}"/>
              </a:ext>
            </a:extLst>
          </p:cNvPr>
          <p:cNvSpPr txBox="1"/>
          <p:nvPr/>
        </p:nvSpPr>
        <p:spPr>
          <a:xfrm>
            <a:off x="2666845" y="4427451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3A9C84-59ED-47A3-B605-45B60E86E8D9}"/>
              </a:ext>
            </a:extLst>
          </p:cNvPr>
          <p:cNvSpPr txBox="1"/>
          <p:nvPr/>
        </p:nvSpPr>
        <p:spPr>
          <a:xfrm>
            <a:off x="7167271" y="4445201"/>
            <a:ext cx="191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Beneficiate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824D96-F949-4DD6-A210-A26612E223D9}"/>
              </a:ext>
            </a:extLst>
          </p:cNvPr>
          <p:cNvSpPr txBox="1"/>
          <p:nvPr/>
        </p:nvSpPr>
        <p:spPr>
          <a:xfrm>
            <a:off x="677137" y="2614318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Preliminary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assesment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D37632-CEF0-4AFF-AB5C-702F2D146A30}"/>
              </a:ext>
            </a:extLst>
          </p:cNvPr>
          <p:cNvSpPr txBox="1"/>
          <p:nvPr/>
        </p:nvSpPr>
        <p:spPr>
          <a:xfrm>
            <a:off x="677137" y="2916580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Pre-feasibility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C84545C-2C0B-4112-8C95-5976B66FE526}"/>
              </a:ext>
            </a:extLst>
          </p:cNvPr>
          <p:cNvSpPr txBox="1"/>
          <p:nvPr/>
        </p:nvSpPr>
        <p:spPr>
          <a:xfrm>
            <a:off x="677137" y="3218842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22D407-7A90-4882-BBC8-C9BD17FDDAB3}"/>
              </a:ext>
            </a:extLst>
          </p:cNvPr>
          <p:cNvSpPr txBox="1"/>
          <p:nvPr/>
        </p:nvSpPr>
        <p:spPr>
          <a:xfrm>
            <a:off x="4802897" y="3182662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Exploit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96967CA-5A97-4973-B7CB-2840154DDA13}"/>
              </a:ext>
            </a:extLst>
          </p:cNvPr>
          <p:cNvSpPr txBox="1"/>
          <p:nvPr/>
        </p:nvSpPr>
        <p:spPr>
          <a:xfrm>
            <a:off x="9154494" y="316662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Sell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51274A-C5E0-4125-BB69-81465EAD68AF}"/>
              </a:ext>
            </a:extLst>
          </p:cNvPr>
          <p:cNvSpPr txBox="1"/>
          <p:nvPr/>
        </p:nvSpPr>
        <p:spPr>
          <a:xfrm>
            <a:off x="507581" y="228646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68539-A289-4BCC-B39E-96595EEC2E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77" y="4852972"/>
            <a:ext cx="551497" cy="551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38F09-6AB2-4623-BE73-D970588CF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89" y="4928353"/>
            <a:ext cx="450128" cy="450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53479-1E2F-4C72-831A-3C0C51743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70" y="2571581"/>
            <a:ext cx="575742" cy="5757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68842E-5B37-4BFA-84B6-972EC5A46B05}"/>
              </a:ext>
            </a:extLst>
          </p:cNvPr>
          <p:cNvGrpSpPr/>
          <p:nvPr/>
        </p:nvGrpSpPr>
        <p:grpSpPr>
          <a:xfrm>
            <a:off x="9857784" y="4192209"/>
            <a:ext cx="974492" cy="1422661"/>
            <a:chOff x="9857784" y="4192209"/>
            <a:chExt cx="974492" cy="142266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A58D54-8BC6-4D19-872B-207F3AC34B04}"/>
                </a:ext>
              </a:extLst>
            </p:cNvPr>
            <p:cNvSpPr/>
            <p:nvPr/>
          </p:nvSpPr>
          <p:spPr>
            <a:xfrm>
              <a:off x="9912362" y="4192209"/>
              <a:ext cx="865336" cy="265233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DF63E7B-5823-46A6-9ED9-371540246E5C}"/>
                </a:ext>
              </a:extLst>
            </p:cNvPr>
            <p:cNvSpPr/>
            <p:nvPr/>
          </p:nvSpPr>
          <p:spPr>
            <a:xfrm>
              <a:off x="9950699" y="4225717"/>
              <a:ext cx="788660" cy="198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CC36C88-883F-46B3-B2C7-FAC0336F4D97}"/>
                </a:ext>
              </a:extLst>
            </p:cNvPr>
            <p:cNvGrpSpPr/>
            <p:nvPr/>
          </p:nvGrpSpPr>
          <p:grpSpPr>
            <a:xfrm>
              <a:off x="9857784" y="4640378"/>
              <a:ext cx="974492" cy="974492"/>
              <a:chOff x="1258731" y="4872386"/>
              <a:chExt cx="1191530" cy="119153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FC1D983-7723-4669-A2ED-0F318D2F2DB7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D5D5C59-FF12-4116-8368-1FC93990EB54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4BC1666-DA33-41DE-874B-F843D2FE34F0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3022C2D-3783-49F6-A8A5-4F2423BC58AC}"/>
                </a:ext>
              </a:extLst>
            </p:cNvPr>
            <p:cNvSpPr/>
            <p:nvPr/>
          </p:nvSpPr>
          <p:spPr>
            <a:xfrm>
              <a:off x="10258228" y="4371874"/>
              <a:ext cx="173603" cy="33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9C27F0-A2BF-49E1-A233-D0B508DB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1818" y="4882285"/>
              <a:ext cx="486422" cy="48642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57EFE02-9839-4030-BA56-E7FAE795A1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35" y="2544426"/>
            <a:ext cx="605446" cy="60544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2353E7D-2A89-4238-9A00-52FF80375D51}"/>
              </a:ext>
            </a:extLst>
          </p:cNvPr>
          <p:cNvSpPr/>
          <p:nvPr/>
        </p:nvSpPr>
        <p:spPr>
          <a:xfrm>
            <a:off x="-168442" y="1876926"/>
            <a:ext cx="12528884" cy="4347411"/>
          </a:xfrm>
          <a:prstGeom prst="roundRect">
            <a:avLst/>
          </a:prstGeom>
          <a:noFill/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F204A-04E3-4EE3-9576-09C89C5AA479}"/>
              </a:ext>
            </a:extLst>
          </p:cNvPr>
          <p:cNvSpPr txBox="1"/>
          <p:nvPr/>
        </p:nvSpPr>
        <p:spPr>
          <a:xfrm>
            <a:off x="3196302" y="5983163"/>
            <a:ext cx="5663264" cy="461665"/>
          </a:xfrm>
          <a:prstGeom prst="rect">
            <a:avLst/>
          </a:prstGeom>
          <a:solidFill>
            <a:srgbClr val="17314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Being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part of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entire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supply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chain</a:t>
            </a:r>
            <a:endParaRPr kumimoji="0" lang="en-US" sz="2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9D9995FF-06FC-4138-B378-6FFC170AD123}"/>
              </a:ext>
            </a:extLst>
          </p:cNvPr>
          <p:cNvSpPr/>
          <p:nvPr/>
        </p:nvSpPr>
        <p:spPr>
          <a:xfrm>
            <a:off x="9247561" y="3709127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CB133D-2BB2-4471-86A5-315423C98A41}"/>
              </a:ext>
            </a:extLst>
          </p:cNvPr>
          <p:cNvSpPr txBox="1"/>
          <p:nvPr/>
        </p:nvSpPr>
        <p:spPr>
          <a:xfrm>
            <a:off x="9523878" y="3815756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Distribution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44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7233EDE7-AD75-A739-ACD4-A047AF895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139" y="5114553"/>
            <a:ext cx="1148297" cy="114829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38BD687-3B3A-3D95-70CB-E6425CE9F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" y="5125527"/>
            <a:ext cx="1148297" cy="1148297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  <p:graphicFrame>
        <p:nvGraphicFramePr>
          <p:cNvPr id="7" name="Diagram 7"/>
          <p:cNvGraphicFramePr/>
          <p:nvPr>
            <p:extLst>
              <p:ext uri="{D42A27DB-BD31-4B8C-83A1-F6EECF244321}">
                <p14:modId xmlns:p14="http://schemas.microsoft.com/office/powerpoint/2010/main" val="3195229162"/>
              </p:ext>
            </p:extLst>
          </p:nvPr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7" name="Rectangle 26"/>
          <p:cNvSpPr/>
          <p:nvPr/>
        </p:nvSpPr>
        <p:spPr>
          <a:xfrm rot="5400000">
            <a:off x="5459062" y="4164537"/>
            <a:ext cx="1148297" cy="3085275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8881891" y="4175511"/>
            <a:ext cx="1148295" cy="30852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519800"/>
              </p:ext>
            </p:extLst>
          </p:nvPr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C09D6F1-27FF-3A0A-73B4-24D568F5E495}"/>
              </a:ext>
            </a:extLst>
          </p:cNvPr>
          <p:cNvSpPr/>
          <p:nvPr/>
        </p:nvSpPr>
        <p:spPr>
          <a:xfrm rot="5400000">
            <a:off x="2036234" y="4164537"/>
            <a:ext cx="1148297" cy="3085275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5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There are a myriad of innovations in the mining industry which could be useful for Rosslyn, when it comes to expanding it`s services to the mineral extracting part.</a:t>
            </a:r>
            <a:endParaRPr lang="hu-HU" dirty="0"/>
          </a:p>
        </p:txBody>
      </p:sp>
      <p:sp>
        <p:nvSpPr>
          <p:cNvPr id="4" name="Oval 3"/>
          <p:cNvSpPr/>
          <p:nvPr/>
        </p:nvSpPr>
        <p:spPr>
          <a:xfrm>
            <a:off x="4675197" y="2246122"/>
            <a:ext cx="2780315" cy="2780315"/>
          </a:xfrm>
          <a:prstGeom prst="ellipse">
            <a:avLst/>
          </a:prstGeom>
          <a:solidFill>
            <a:srgbClr val="17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0467" y="2938506"/>
            <a:ext cx="239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INNOVATIONS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0052" y="3505850"/>
            <a:ext cx="1831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the mining process quicker, safer and more cost efficient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7799" y="2683527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554669" y="153873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432" y="1517958"/>
            <a:ext cx="256728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Simulator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tool for miners for </a:t>
            </a: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contingency and emergency training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780246" y="6049313"/>
            <a:ext cx="4464000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97885" y="4926700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2010" y="4895151"/>
            <a:ext cx="35990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Rail System Automation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Rio Tinto uses automated trolleys and rail systems on-site as a smart move that makes the extraction more efficient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96340" y="4523844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615725" y="338134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9448" y="3136704"/>
            <a:ext cx="291385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Excavator Redesigns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names like Hitachi are committing R&amp;D to find the balance between energy consumption and peak task performance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77" y="4565472"/>
            <a:ext cx="709474" cy="70947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7482868" y="5043779"/>
            <a:ext cx="3758491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01579" y="3491651"/>
            <a:ext cx="310372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Equipment with Alternative Energy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helps to not only drive down operational costs, but minimize environmental impact too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19739" y="3910978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44313" y="3022893"/>
            <a:ext cx="4089329" cy="2152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10024" y="1316885"/>
            <a:ext cx="3412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Safety Gear Improvements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SmartCap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 sensor-rigged  helmet, continually monitors common signs of fatigue and inattention to cut down on distraction-related incidents</a:t>
            </a:r>
          </a:p>
        </p:txBody>
      </p:sp>
      <p:sp>
        <p:nvSpPr>
          <p:cNvPr id="31" name="Oval 30"/>
          <p:cNvSpPr/>
          <p:nvPr/>
        </p:nvSpPr>
        <p:spPr>
          <a:xfrm>
            <a:off x="6817432" y="1880562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50" y="2052573"/>
            <a:ext cx="765839" cy="76583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51" y="4075747"/>
            <a:ext cx="863731" cy="863731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46" y="1708442"/>
            <a:ext cx="850629" cy="85062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36" y="3458488"/>
            <a:ext cx="899528" cy="8995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07" y="5092405"/>
            <a:ext cx="823928" cy="82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3A5488-552F-44A9-AE61-27115AADCE49}"/>
              </a:ext>
            </a:extLst>
          </p:cNvPr>
          <p:cNvCxnSpPr>
            <a:cxnSpLocks/>
          </p:cNvCxnSpPr>
          <p:nvPr/>
        </p:nvCxnSpPr>
        <p:spPr>
          <a:xfrm>
            <a:off x="128337" y="6538912"/>
            <a:ext cx="42992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74B546-3C36-4243-9CBA-F792CDDBD798}"/>
              </a:ext>
            </a:extLst>
          </p:cNvPr>
          <p:cNvSpPr txBox="1"/>
          <p:nvPr/>
        </p:nvSpPr>
        <p:spPr>
          <a:xfrm>
            <a:off x="128338" y="6564305"/>
            <a:ext cx="375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Source</a:t>
            </a:r>
            <a:r>
              <a:rPr kumimoji="0" lang="hu-HU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: </a:t>
            </a: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miningglobal.com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84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technology in service process design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Service </a:t>
            </a:r>
            <a:r>
              <a:rPr lang="hu-HU" dirty="0" err="1"/>
              <a:t>Operations</a:t>
            </a:r>
            <a:r>
              <a:rPr lang="hu-HU" dirty="0"/>
              <a:t> Management – </a:t>
            </a:r>
            <a:r>
              <a:rPr lang="hu-HU" dirty="0" err="1"/>
              <a:t>Johnston</a:t>
            </a:r>
            <a:r>
              <a:rPr lang="hu-HU" dirty="0"/>
              <a:t>, Clark, </a:t>
            </a:r>
            <a:r>
              <a:rPr lang="hu-HU" dirty="0" err="1"/>
              <a:t>Shulver</a:t>
            </a:r>
            <a:r>
              <a:rPr lang="hu-HU" dirty="0"/>
              <a:t> (</a:t>
            </a:r>
            <a:r>
              <a:rPr lang="hu-HU" dirty="0" err="1"/>
              <a:t>Fourth</a:t>
            </a:r>
            <a:r>
              <a:rPr lang="hu-HU" dirty="0"/>
              <a:t> </a:t>
            </a:r>
            <a:r>
              <a:rPr lang="hu-HU" dirty="0" err="1"/>
              <a:t>Edition</a:t>
            </a:r>
            <a:r>
              <a:rPr lang="hu-HU" dirty="0"/>
              <a:t>, 2012)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0195" y="4869560"/>
            <a:ext cx="230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Multiplying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knowledge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8761" y="370861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Streamlining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767" y="2622331"/>
            <a:ext cx="209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personalising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9405" y="2196107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reliability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6654" y="1367761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2797" y="3420995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costs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7400" y="4330783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38714" y="2057400"/>
            <a:ext cx="0" cy="426720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38714" y="3657600"/>
            <a:ext cx="1206966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45680" y="2885461"/>
            <a:ext cx="0" cy="772139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30440" y="2885461"/>
            <a:ext cx="310896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91114" y="4642519"/>
            <a:ext cx="0" cy="1682081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91114" y="4642519"/>
            <a:ext cx="1054566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345680" y="4093250"/>
            <a:ext cx="0" cy="1098538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30440" y="4093250"/>
            <a:ext cx="138684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30440" y="5191788"/>
            <a:ext cx="2407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59549" y="219473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Augmenting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986314" y="2885461"/>
            <a:ext cx="0" cy="3439139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541520" y="2885461"/>
            <a:ext cx="1446347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41520" y="4038358"/>
            <a:ext cx="1444794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541520" y="3489959"/>
            <a:ext cx="0" cy="548399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371600" y="3490218"/>
            <a:ext cx="3169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833914" y="4994975"/>
            <a:ext cx="0" cy="1329625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14800" y="4994975"/>
            <a:ext cx="1719114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114800" y="4994976"/>
            <a:ext cx="0" cy="493930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65960" y="5488906"/>
            <a:ext cx="214884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358640" y="4347791"/>
            <a:ext cx="0" cy="647184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56560" y="4347790"/>
            <a:ext cx="140208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824975" y="1704851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418350" y="2571722"/>
            <a:ext cx="640080" cy="640080"/>
          </a:xfrm>
          <a:prstGeom prst="ellipse">
            <a:avLst/>
          </a:prstGeom>
          <a:solidFill>
            <a:srgbClr val="092F49"/>
          </a:solidFill>
          <a:ln>
            <a:solidFill>
              <a:srgbClr val="003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711118" y="3794751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717216" y="4892912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009834" y="2580240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42103" y="3187714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435010" y="403563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474698" y="519040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294397" y="6304729"/>
            <a:ext cx="1554480" cy="13747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34" y="4970730"/>
            <a:ext cx="484445" cy="484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36" y="3872569"/>
            <a:ext cx="484445" cy="48444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68" y="2649540"/>
            <a:ext cx="484445" cy="48444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91" y="1779975"/>
            <a:ext cx="484445" cy="48444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52" y="2658058"/>
            <a:ext cx="484445" cy="48444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1" y="3265532"/>
            <a:ext cx="484445" cy="48444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28" y="4113455"/>
            <a:ext cx="484445" cy="4844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16" y="5268225"/>
            <a:ext cx="484445" cy="4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5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9F0D2-97D2-4F93-46E5-40BA4E46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25D87565-99F1-CFE0-C07A-9A5F07548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3" y="288942"/>
            <a:ext cx="662404" cy="6624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A3EEFF-16C8-D7A0-1308-E1C8C1E569F4}"/>
              </a:ext>
            </a:extLst>
          </p:cNvPr>
          <p:cNvCxnSpPr>
            <a:cxnSpLocks/>
          </p:cNvCxnSpPr>
          <p:nvPr/>
        </p:nvCxnSpPr>
        <p:spPr>
          <a:xfrm>
            <a:off x="1030941" y="554454"/>
            <a:ext cx="87585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501897A1-C954-A4E1-0D26-F5A40B1B3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9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23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priorities of a bank for 202</a:t>
            </a:r>
            <a:r>
              <a:rPr lang="hu-HU" dirty="0"/>
              <a:t>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17044" y="1695609"/>
            <a:ext cx="11947277" cy="4153786"/>
            <a:chOff x="-114668" y="1575746"/>
            <a:chExt cx="11947277" cy="4153786"/>
          </a:xfrm>
        </p:grpSpPr>
        <p:grpSp>
          <p:nvGrpSpPr>
            <p:cNvPr id="7" name="Group 6"/>
            <p:cNvGrpSpPr/>
            <p:nvPr/>
          </p:nvGrpSpPr>
          <p:grpSpPr>
            <a:xfrm>
              <a:off x="510080" y="2667514"/>
              <a:ext cx="10337397" cy="1755444"/>
              <a:chOff x="1563559" y="2714851"/>
              <a:chExt cx="9108783" cy="1546807"/>
            </a:xfrm>
          </p:grpSpPr>
          <p:sp>
            <p:nvSpPr>
              <p:cNvPr id="67" name="Block Arc 66"/>
              <p:cNvSpPr/>
              <p:nvPr/>
            </p:nvSpPr>
            <p:spPr>
              <a:xfrm rot="10800000">
                <a:off x="9130054" y="2832750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Block Arc 61"/>
              <p:cNvSpPr/>
              <p:nvPr/>
            </p:nvSpPr>
            <p:spPr>
              <a:xfrm rot="10800000">
                <a:off x="3077804" y="2856408"/>
                <a:ext cx="1546744" cy="1385956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>
                <a:off x="1563559" y="2714851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Block Arc 63"/>
              <p:cNvSpPr/>
              <p:nvPr/>
            </p:nvSpPr>
            <p:spPr>
              <a:xfrm>
                <a:off x="4592973" y="2714851"/>
                <a:ext cx="1543157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Block Arc 64"/>
              <p:cNvSpPr/>
              <p:nvPr/>
            </p:nvSpPr>
            <p:spPr>
              <a:xfrm rot="10800000">
                <a:off x="6111386" y="2845417"/>
                <a:ext cx="1528751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Block Arc 65"/>
              <p:cNvSpPr/>
              <p:nvPr/>
            </p:nvSpPr>
            <p:spPr>
              <a:xfrm>
                <a:off x="7620721" y="2753068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893180" y="1575746"/>
              <a:ext cx="2834087" cy="707886"/>
              <a:chOff x="1924712" y="1575746"/>
              <a:chExt cx="2834087" cy="70788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704237" y="1640570"/>
                <a:ext cx="20545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Több publikáció fűződik a nevéhez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4712" y="1575746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51582" y="1629192"/>
              <a:ext cx="3039545" cy="707886"/>
              <a:chOff x="5046178" y="1629192"/>
              <a:chExt cx="3039545" cy="70788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823460" y="1684236"/>
                <a:ext cx="2262263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Obtaining an information advantage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046178" y="1629192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4.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28542" y="1691519"/>
              <a:ext cx="3376960" cy="707886"/>
              <a:chOff x="8470436" y="1691519"/>
              <a:chExt cx="3376960" cy="70788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264972" y="1745921"/>
                <a:ext cx="2582424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Proactively managing risk, regulations and capital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470436" y="169151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6.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114668" y="4858599"/>
              <a:ext cx="3418406" cy="870933"/>
              <a:chOff x="-67370" y="4858599"/>
              <a:chExt cx="3418406" cy="87093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26432" y="4898535"/>
                <a:ext cx="26246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Bsc MIT – Matematika</a:t>
                </a:r>
              </a:p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Phd University of California, Berkeley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67370" y="485859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67965" y="4864835"/>
              <a:ext cx="3044777" cy="707886"/>
              <a:chOff x="3367965" y="4864835"/>
              <a:chExt cx="3044777" cy="70788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133681" y="4898536"/>
                <a:ext cx="22790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NSA – kódokat tört fel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67965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31430" y="4864835"/>
              <a:ext cx="4085016" cy="707886"/>
              <a:chOff x="6773324" y="4864835"/>
              <a:chExt cx="4085016" cy="707886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548851" y="4938933"/>
                <a:ext cx="3309489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Enabling innovation and the capabilities required to foster it 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773324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74319" y="3514519"/>
              <a:ext cx="11558290" cy="100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scontent-otp1-1.xx.fbcdn.net/v/t34.0-12/26914197_1775268955837718_1162904355_n.png?oh=02e8a782bc2db8aa700458fb020ab539&amp;oe=5A5CE28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458" y="3555607"/>
              <a:ext cx="818735" cy="81873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scontent-otp1-1.xx.fbcdn.net/v/t34.0-12/26803541_1775230849174862_86000171_n.png?oh=55cd8a94a04636de7b9f56ddbb49be66&amp;oe=5A5C202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214" y="2944255"/>
              <a:ext cx="681468" cy="68146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scontent-otp1-1.xx.fbcdn.net/v/t34.0-12/26857677_1775230865841527_1540920428_n.png?oh=e57ec8cb72ed8c6b03a852d439ad23b4&amp;oe=5A5D3FC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2454" y="2891069"/>
              <a:ext cx="787840" cy="787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ontent-otp1-1.xx.fbcdn.net/v/t34.0-12/26794122_1775230845841529_1162327038_n.png?oh=5fecdd91f99c02860c7d9cfeae74cb2b&amp;oe=5A5CF60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237" y="2902305"/>
              <a:ext cx="765368" cy="76536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scontent-otp1-1.xx.fbcdn.net/v/t34.0-12/26857554_1775230859174861_1377176158_n.png?oh=dd0c48d917d777d0a22c582bb7014e86&amp;oe=5A5CCEA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038" y="3548609"/>
              <a:ext cx="832730" cy="83273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scontent-otp1-1.xx.fbcdn.net/v/t34.0-12/26940549_1775230862508194_1824881913_n.png?oh=dc7271327621cd42f65c34335555fb8c&amp;oe=5A5D177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283" y="3580004"/>
              <a:ext cx="769939" cy="769940"/>
            </a:xfrm>
            <a:prstGeom prst="rect">
              <a:avLst/>
            </a:prstGeom>
            <a:noFill/>
            <a:effectLst>
              <a:outerShdw blurRad="254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70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24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</a:t>
            </a:r>
            <a:r>
              <a:rPr lang="hu-HU" dirty="0" err="1"/>
              <a:t>Optimising</a:t>
            </a:r>
            <a:r>
              <a:rPr lang="hu-HU" dirty="0"/>
              <a:t> </a:t>
            </a:r>
            <a:r>
              <a:rPr lang="hu-HU" dirty="0" err="1"/>
              <a:t>distribution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12099" y="3227466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611730" y="2064512"/>
            <a:ext cx="2780315" cy="2780315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78692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888" y="2064006"/>
            <a:ext cx="24459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Flagship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stores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offer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information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education</a:t>
            </a:r>
            <a:r>
              <a:rPr lang="hu-HU" sz="1400" b="1" dirty="0">
                <a:solidFill>
                  <a:srgbClr val="213140"/>
                </a:solidFill>
              </a:rPr>
              <a:t> and </a:t>
            </a:r>
            <a:r>
              <a:rPr lang="hu-HU" sz="1400" b="1" dirty="0" err="1">
                <a:solidFill>
                  <a:srgbClr val="213140"/>
                </a:solidFill>
              </a:rPr>
              <a:t>advice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to</a:t>
            </a:r>
            <a:r>
              <a:rPr lang="hu-HU" sz="1400" b="1" dirty="0">
                <a:solidFill>
                  <a:srgbClr val="213140"/>
                </a:solidFill>
              </a:rPr>
              <a:t> drive </a:t>
            </a:r>
            <a:r>
              <a:rPr lang="hu-HU" sz="1400" b="1" dirty="0" err="1">
                <a:solidFill>
                  <a:srgbClr val="213140"/>
                </a:solidFill>
              </a:rPr>
              <a:t>engagemenet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36" y="4271568"/>
            <a:ext cx="709474" cy="7094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03964" y="2517959"/>
            <a:ext cx="2212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</a:t>
            </a:r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formats</a:t>
            </a:r>
            <a:endParaRPr lang="en-US" sz="2400" b="1" cap="small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17634" y="3410543"/>
            <a:ext cx="1828800" cy="0"/>
          </a:xfrm>
          <a:prstGeom prst="line">
            <a:avLst/>
          </a:prstGeom>
          <a:solidFill>
            <a:srgbClr val="003E5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2350" y="3500926"/>
            <a:ext cx="2013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>
                <a:solidFill>
                  <a:prstClr val="white"/>
                </a:solidFill>
              </a:rPr>
              <a:t>Branch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network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costs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are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very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high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4082" y="4171658"/>
            <a:ext cx="2779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Community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centres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smaller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scope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focused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community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outreach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77648" y="2278986"/>
            <a:ext cx="24459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Expanded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ATMs</a:t>
            </a:r>
            <a:endParaRPr lang="hu-HU" sz="2200" b="1" dirty="0">
              <a:solidFill>
                <a:srgbClr val="0D9BA1"/>
              </a:solidFill>
            </a:endParaRPr>
          </a:p>
          <a:p>
            <a:pPr algn="r"/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in-store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other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well-trafficked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sites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55" y="2046965"/>
            <a:ext cx="913639" cy="9136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9" y="2088720"/>
            <a:ext cx="830128" cy="8301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186" y="4236717"/>
            <a:ext cx="779177" cy="7791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11483" y="3339917"/>
            <a:ext cx="2663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dirty="0" err="1">
                <a:solidFill>
                  <a:srgbClr val="0D9BA1"/>
                </a:solidFill>
              </a:rPr>
              <a:t>Hybrid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concept</a:t>
            </a:r>
            <a:endParaRPr lang="en-US" sz="2200" b="1" dirty="0">
              <a:solidFill>
                <a:srgbClr val="0D9BA1"/>
              </a:solidFill>
            </a:endParaRPr>
          </a:p>
          <a:p>
            <a:r>
              <a:rPr lang="hu-HU" sz="1600" b="1" i="1" dirty="0" err="1">
                <a:solidFill>
                  <a:srgbClr val="003E5F"/>
                </a:solidFill>
              </a:rPr>
              <a:t>Community</a:t>
            </a:r>
            <a:r>
              <a:rPr lang="hu-HU" sz="1600" b="1" i="1" dirty="0">
                <a:solidFill>
                  <a:srgbClr val="003E5F"/>
                </a:solidFill>
              </a:rPr>
              <a:t> bank</a:t>
            </a:r>
            <a:endParaRPr lang="en-US" sz="1600" b="1" i="1" dirty="0">
              <a:solidFill>
                <a:srgbClr val="003E5F"/>
              </a:solidFill>
            </a:endParaRPr>
          </a:p>
          <a:p>
            <a:endParaRPr lang="hu-HU" sz="1600" b="1" i="1" dirty="0">
              <a:solidFill>
                <a:srgbClr val="213140"/>
              </a:solidFill>
            </a:endParaRPr>
          </a:p>
          <a:p>
            <a:r>
              <a:rPr lang="en-GB" sz="1400" dirty="0">
                <a:solidFill>
                  <a:srgbClr val="213140"/>
                </a:solidFill>
              </a:rPr>
              <a:t>Where is both comfortable to manage your finances and live your social life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F</a:t>
            </a:r>
            <a:r>
              <a:rPr lang="hu-HU" sz="1400" dirty="0" err="1">
                <a:solidFill>
                  <a:srgbClr val="213140"/>
                </a:solidFill>
              </a:rPr>
              <a:t>riendly</a:t>
            </a:r>
            <a:r>
              <a:rPr lang="hu-HU" sz="1400" dirty="0">
                <a:solidFill>
                  <a:srgbClr val="213140"/>
                </a:solidFill>
              </a:rPr>
              <a:t> </a:t>
            </a:r>
            <a:r>
              <a:rPr lang="hu-HU" sz="1400" dirty="0" err="1">
                <a:solidFill>
                  <a:srgbClr val="213140"/>
                </a:solidFill>
              </a:rPr>
              <a:t>environment</a:t>
            </a:r>
            <a:r>
              <a:rPr lang="en-US" sz="1400" dirty="0">
                <a:solidFill>
                  <a:srgbClr val="213140"/>
                </a:solidFill>
              </a:rPr>
              <a:t>, unique design furniture</a:t>
            </a:r>
          </a:p>
          <a:p>
            <a:r>
              <a:rPr lang="en-US" sz="1400" dirty="0">
                <a:solidFill>
                  <a:srgbClr val="213140"/>
                </a:solidFill>
              </a:rPr>
              <a:t>B</a:t>
            </a:r>
            <a:r>
              <a:rPr lang="hu-HU" sz="1400" dirty="0" err="1">
                <a:solidFill>
                  <a:srgbClr val="213140"/>
                </a:solidFill>
              </a:rPr>
              <a:t>ooks</a:t>
            </a:r>
            <a:r>
              <a:rPr lang="hu-HU" sz="1400" dirty="0">
                <a:solidFill>
                  <a:srgbClr val="213140"/>
                </a:solidFill>
              </a:rPr>
              <a:t> and </a:t>
            </a:r>
            <a:r>
              <a:rPr lang="hu-HU" sz="1400" dirty="0" err="1">
                <a:solidFill>
                  <a:srgbClr val="213140"/>
                </a:solidFill>
              </a:rPr>
              <a:t>coffee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C</a:t>
            </a:r>
            <a:r>
              <a:rPr lang="hu-HU" sz="1400" dirty="0" err="1">
                <a:solidFill>
                  <a:srgbClr val="213140"/>
                </a:solidFill>
              </a:rPr>
              <a:t>hildren</a:t>
            </a:r>
            <a:r>
              <a:rPr lang="en-US" sz="1400" dirty="0">
                <a:solidFill>
                  <a:srgbClr val="213140"/>
                </a:solidFill>
              </a:rPr>
              <a:t>’s corner</a:t>
            </a:r>
          </a:p>
          <a:p>
            <a:endParaRPr lang="hu-HU" sz="1400" dirty="0">
              <a:solidFill>
                <a:srgbClr val="213140"/>
              </a:solidFill>
            </a:endParaRPr>
          </a:p>
          <a:p>
            <a:endParaRPr lang="hu-HU" sz="1200" dirty="0">
              <a:solidFill>
                <a:srgbClr val="21314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392045" y="3212952"/>
            <a:ext cx="0" cy="256032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860" y="3391662"/>
            <a:ext cx="744568" cy="5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611730" y="2046965"/>
            <a:ext cx="2833763" cy="2797862"/>
            <a:chOff x="4718410" y="2046965"/>
            <a:chExt cx="2833763" cy="2797862"/>
          </a:xfrm>
        </p:grpSpPr>
        <p:sp>
          <p:nvSpPr>
            <p:cNvPr id="10" name="Oval 9"/>
            <p:cNvSpPr/>
            <p:nvPr/>
          </p:nvSpPr>
          <p:spPr>
            <a:xfrm>
              <a:off x="4718410" y="2064512"/>
              <a:ext cx="2780315" cy="2780315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6480" y="2046965"/>
              <a:ext cx="1425693" cy="279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170104" y="2516206"/>
              <a:ext cx="1876927" cy="1876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25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</a:t>
            </a:r>
            <a:r>
              <a:rPr lang="en-US" dirty="0"/>
              <a:t>Simplifying the</a:t>
            </a:r>
            <a:r>
              <a:rPr lang="hu-HU" dirty="0"/>
              <a:t> </a:t>
            </a:r>
            <a:r>
              <a:rPr lang="en-US" dirty="0"/>
              <a:t>business and</a:t>
            </a:r>
            <a:r>
              <a:rPr lang="hu-HU" dirty="0"/>
              <a:t> </a:t>
            </a:r>
            <a:r>
              <a:rPr lang="en-US" dirty="0"/>
              <a:t>operating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4082" y="1847492"/>
            <a:ext cx="291254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Redesigning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models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P</a:t>
            </a:r>
            <a:r>
              <a:rPr lang="en-US" sz="1400" b="1" dirty="0" err="1">
                <a:solidFill>
                  <a:srgbClr val="213140"/>
                </a:solidFill>
              </a:rPr>
              <a:t>roduct</a:t>
            </a:r>
            <a:r>
              <a:rPr lang="en-US" sz="1400" b="1" dirty="0">
                <a:solidFill>
                  <a:srgbClr val="213140"/>
                </a:solidFill>
              </a:rPr>
              <a:t> simplification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integrated distribution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</a:p>
          <a:p>
            <a:r>
              <a:rPr lang="en-US" sz="1400" b="1" dirty="0">
                <a:solidFill>
                  <a:srgbClr val="213140"/>
                </a:solidFill>
              </a:rPr>
              <a:t>shared service infrastructure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  <a:r>
              <a:rPr lang="en-US" sz="1400" b="1" dirty="0">
                <a:solidFill>
                  <a:srgbClr val="213140"/>
                </a:solidFill>
              </a:rPr>
              <a:t> risk management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4082" y="3943058"/>
            <a:ext cx="26965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Outsourcing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Focusing </a:t>
            </a:r>
            <a:r>
              <a:rPr lang="en-US" sz="1400" b="1" dirty="0">
                <a:solidFill>
                  <a:srgbClr val="213140"/>
                </a:solidFill>
              </a:rPr>
              <a:t>on what makes them distinctive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contract out much of the rest to third-party specialists. </a:t>
            </a:r>
            <a:endParaRPr lang="en-US" sz="1200" b="1" dirty="0">
              <a:solidFill>
                <a:srgbClr val="21314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381536" y="1660646"/>
            <a:ext cx="4957024" cy="3749555"/>
            <a:chOff x="6488216" y="1706366"/>
            <a:chExt cx="4957024" cy="3749555"/>
          </a:xfrm>
        </p:grpSpPr>
        <p:sp>
          <p:nvSpPr>
            <p:cNvPr id="28" name="Rectangle 27"/>
            <p:cNvSpPr/>
            <p:nvPr/>
          </p:nvSpPr>
          <p:spPr>
            <a:xfrm>
              <a:off x="6701483" y="2255520"/>
              <a:ext cx="474375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01483" y="2893577"/>
              <a:ext cx="414939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1483" y="3531634"/>
              <a:ext cx="4027478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01483" y="4169691"/>
              <a:ext cx="332643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01483" y="4807746"/>
              <a:ext cx="312831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2601" y="2314843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service 69%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02601" y="2952900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profitability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02601" y="359095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costs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58%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02601" y="4229014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46%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02601" y="485088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market 42%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579656" y="2060852"/>
              <a:ext cx="0" cy="3395069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579656" y="2062024"/>
              <a:ext cx="4865584" cy="0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88216" y="1706366"/>
              <a:ext cx="4744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13140"/>
                  </a:solidFill>
                </a:rPr>
                <a:t>Bankers believe simplification will...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30" y="2027640"/>
            <a:ext cx="952289" cy="9522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9" y="4153470"/>
            <a:ext cx="945670" cy="94567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 rot="16200000">
            <a:off x="4884059" y="3230036"/>
            <a:ext cx="191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>
                <a:solidFill>
                  <a:srgbClr val="213140"/>
                </a:solidFill>
              </a:rPr>
              <a:t>Simplifying</a:t>
            </a:r>
            <a:endParaRPr lang="en-US" sz="2400" b="1" dirty="0">
              <a:solidFill>
                <a:srgbClr val="213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01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26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customer experience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8630" y="2303335"/>
            <a:ext cx="48462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err="1">
                <a:solidFill>
                  <a:srgbClr val="44536C"/>
                </a:solidFill>
              </a:rPr>
              <a:t>Customer</a:t>
            </a:r>
            <a:endParaRPr lang="hu-HU" sz="3200" b="1" dirty="0">
              <a:solidFill>
                <a:srgbClr val="44536C"/>
              </a:solidFill>
            </a:endParaRPr>
          </a:p>
          <a:p>
            <a:pPr>
              <a:spcAft>
                <a:spcPts val="600"/>
              </a:spcAft>
            </a:pPr>
            <a:r>
              <a:rPr lang="hu-HU" sz="3200" b="1" dirty="0" err="1">
                <a:solidFill>
                  <a:srgbClr val="44536C"/>
                </a:solidFill>
              </a:rPr>
              <a:t>Experience</a:t>
            </a:r>
            <a:endParaRPr lang="hu-HU" sz="3200" b="1" dirty="0">
              <a:solidFill>
                <a:srgbClr val="44536C"/>
              </a:solidFill>
            </a:endParaRPr>
          </a:p>
          <a:p>
            <a:r>
              <a:rPr lang="hu-HU" sz="2000" i="1" dirty="0" err="1">
                <a:solidFill>
                  <a:srgbClr val="213140"/>
                </a:solidFill>
              </a:rPr>
              <a:t>Defining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the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future</a:t>
            </a:r>
            <a:r>
              <a:rPr lang="hu-HU" sz="2000" i="1" dirty="0">
                <a:solidFill>
                  <a:srgbClr val="213140"/>
                </a:solidFill>
              </a:rPr>
              <a:t> of banking</a:t>
            </a:r>
            <a:endParaRPr lang="en-US" sz="2000" i="1" dirty="0">
              <a:solidFill>
                <a:srgbClr val="2131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8631" y="3921569"/>
            <a:ext cx="5165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213140"/>
                </a:solidFill>
              </a:rPr>
              <a:t>Rather defining the service banks want to provide, they should define the experience they want to their clients to have.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689" y="2563583"/>
            <a:ext cx="2883400" cy="3125587"/>
            <a:chOff x="894216" y="983554"/>
            <a:chExt cx="4002484" cy="4338667"/>
          </a:xfrm>
        </p:grpSpPr>
        <p:sp>
          <p:nvSpPr>
            <p:cNvPr id="18" name="Oval 17"/>
            <p:cNvSpPr/>
            <p:nvPr/>
          </p:nvSpPr>
          <p:spPr>
            <a:xfrm>
              <a:off x="1176596" y="1360867"/>
              <a:ext cx="3584042" cy="3584040"/>
            </a:xfrm>
            <a:prstGeom prst="ellipse">
              <a:avLst/>
            </a:prstGeom>
            <a:noFill/>
            <a:ln w="25400">
              <a:solidFill>
                <a:srgbClr val="44536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53532" y="1937804"/>
              <a:ext cx="2430168" cy="2430168"/>
              <a:chOff x="2098618" y="1034903"/>
              <a:chExt cx="2430168" cy="2430168"/>
            </a:xfr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Oval 7"/>
              <p:cNvSpPr/>
              <p:nvPr/>
            </p:nvSpPr>
            <p:spPr>
              <a:xfrm>
                <a:off x="2098618" y="1034903"/>
                <a:ext cx="2430168" cy="2430168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976" y="1595261"/>
                <a:ext cx="1309451" cy="1309451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2591302" y="4567595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75" y="4607244"/>
              <a:ext cx="639680" cy="63968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591302" y="983554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73" y="1096081"/>
              <a:ext cx="544045" cy="544045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4142074" y="371931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142074" y="181818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4216" y="371409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4216" y="181296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85" y="3779655"/>
              <a:ext cx="535096" cy="535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36" y="3735092"/>
              <a:ext cx="508485" cy="50848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37" y="1987975"/>
              <a:ext cx="551481" cy="5514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16" y="1896909"/>
              <a:ext cx="613367" cy="61336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65759" y="1883292"/>
            <a:ext cx="441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E5F"/>
                </a:solidFill>
              </a:rPr>
              <a:t>The customer stands in the center of the most future bank strategy priorities</a:t>
            </a:r>
          </a:p>
        </p:txBody>
      </p:sp>
      <p:sp>
        <p:nvSpPr>
          <p:cNvPr id="27" name="Chevron 26"/>
          <p:cNvSpPr/>
          <p:nvPr/>
        </p:nvSpPr>
        <p:spPr>
          <a:xfrm>
            <a:off x="5061759" y="2242737"/>
            <a:ext cx="938242" cy="3253328"/>
          </a:xfrm>
          <a:prstGeom prst="chevron">
            <a:avLst>
              <a:gd name="adj" fmla="val 65773"/>
            </a:avLst>
          </a:prstGeom>
          <a:solidFill>
            <a:srgbClr val="21314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04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27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hu-HU" dirty="0" err="1"/>
              <a:t>factors</a:t>
            </a:r>
            <a:r>
              <a:rPr lang="en-US" dirty="0"/>
              <a:t> of service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en-US" dirty="0"/>
              <a:t>Service Operations Management – Johnston, Clark, </a:t>
            </a:r>
            <a:r>
              <a:rPr lang="en-US" dirty="0" err="1"/>
              <a:t>Shulver</a:t>
            </a:r>
            <a:r>
              <a:rPr lang="en-US" dirty="0"/>
              <a:t> (Fourth Edition, 2012)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AEA92-2B5E-42EA-AE87-D52A12490278}"/>
              </a:ext>
            </a:extLst>
          </p:cNvPr>
          <p:cNvGrpSpPr/>
          <p:nvPr/>
        </p:nvGrpSpPr>
        <p:grpSpPr>
          <a:xfrm>
            <a:off x="292767" y="1153847"/>
            <a:ext cx="11564698" cy="5129838"/>
            <a:chOff x="292767" y="1231554"/>
            <a:chExt cx="11564698" cy="5246761"/>
          </a:xfrm>
        </p:grpSpPr>
        <p:sp>
          <p:nvSpPr>
            <p:cNvPr id="7" name="Right Triangle 6"/>
            <p:cNvSpPr/>
            <p:nvPr/>
          </p:nvSpPr>
          <p:spPr>
            <a:xfrm>
              <a:off x="302239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Triangle 79"/>
            <p:cNvSpPr/>
            <p:nvPr/>
          </p:nvSpPr>
          <p:spPr>
            <a:xfrm flipH="1">
              <a:off x="9822107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95232" y="1845821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Attentiveness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95232" y="2999733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Availability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91472" y="2621375"/>
              <a:ext cx="102108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Care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65692" y="4583170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Communication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65692" y="4944355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Competence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95232" y="5717684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Flexibility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19032" y="4178251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Politeness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19032" y="3788764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Friendliness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19032" y="3396917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Reliability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19032" y="2225883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Responsiveness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95232" y="6132044"/>
              <a:ext cx="1784687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Security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79920" y="1907389"/>
              <a:ext cx="368808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79920" y="2299236"/>
              <a:ext cx="3063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79920" y="2691083"/>
              <a:ext cx="2682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79920" y="3082930"/>
              <a:ext cx="12344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79920" y="3474777"/>
              <a:ext cx="4876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79920" y="3866624"/>
              <a:ext cx="195072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79920" y="4258471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979920" y="4650318"/>
              <a:ext cx="710964" cy="269424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9920" y="5042165"/>
              <a:ext cx="710964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79920" y="5434012"/>
              <a:ext cx="189968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79920" y="5825857"/>
              <a:ext cx="347515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71618" y="5356617"/>
              <a:ext cx="1060788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2">
                      <a:lumMod val="25000"/>
                    </a:schemeClr>
                  </a:solidFill>
                </a:rPr>
                <a:t>Access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79920" y="6209439"/>
              <a:ext cx="105072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01116" y="1907389"/>
              <a:ext cx="678072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42706" y="2299236"/>
              <a:ext cx="2836481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107712" y="2691083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44513" y="3082930"/>
              <a:ext cx="1934675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768009" y="3474777"/>
              <a:ext cx="24111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989220" y="3866624"/>
              <a:ext cx="18996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691508" y="4258471"/>
              <a:ext cx="4876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07712" y="4650318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297680" y="5042165"/>
              <a:ext cx="88150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468224" y="5434012"/>
              <a:ext cx="710963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89220" y="5825857"/>
              <a:ext cx="189968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691508" y="6209439"/>
              <a:ext cx="487680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179188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979920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753687" y="5830064"/>
              <a:ext cx="1084049" cy="3777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Delight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45732" y="1231554"/>
              <a:ext cx="10283685" cy="40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b="1" dirty="0">
                  <a:solidFill>
                    <a:srgbClr val="213140"/>
                  </a:solidFill>
                </a:rPr>
                <a:t>Service </a:t>
              </a:r>
              <a:r>
                <a:rPr lang="hu-HU" sz="2000" b="1" dirty="0" err="1">
                  <a:solidFill>
                    <a:srgbClr val="213140"/>
                  </a:solidFill>
                </a:rPr>
                <a:t>quality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factors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customers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with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the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tendency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dissatisfy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delight</a:t>
              </a:r>
              <a:endParaRPr lang="en-US" sz="2000" b="1" dirty="0">
                <a:solidFill>
                  <a:srgbClr val="21314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767" y="5825857"/>
              <a:ext cx="1871306" cy="377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Dissatisfaction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4123" y="4354046"/>
              <a:ext cx="1293424" cy="1293424"/>
              <a:chOff x="564123" y="4421390"/>
              <a:chExt cx="1293424" cy="129342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4123" y="4421390"/>
                <a:ext cx="1293424" cy="1293424"/>
              </a:xfrm>
              <a:prstGeom prst="ellipse">
                <a:avLst/>
              </a:prstGeom>
              <a:solidFill>
                <a:srgbClr val="092F49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83" y="4669250"/>
                <a:ext cx="797705" cy="797705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0136162" y="4270341"/>
              <a:ext cx="1460834" cy="1460834"/>
              <a:chOff x="10136162" y="4225742"/>
              <a:chExt cx="1460834" cy="146083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10136162" y="4225742"/>
                <a:ext cx="1460834" cy="1460834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467305" y="4556884"/>
                <a:ext cx="798549" cy="798549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8C9DB72-2360-4625-A902-89FF6D62D291}"/>
                </a:ext>
              </a:extLst>
            </p:cNvPr>
            <p:cNvSpPr/>
            <p:nvPr/>
          </p:nvSpPr>
          <p:spPr>
            <a:xfrm>
              <a:off x="6979919" y="1924099"/>
              <a:ext cx="36880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46E91E8-5EC1-4872-B712-219804E6DBE5}"/>
                </a:ext>
              </a:extLst>
            </p:cNvPr>
            <p:cNvSpPr/>
            <p:nvPr/>
          </p:nvSpPr>
          <p:spPr>
            <a:xfrm>
              <a:off x="6979919" y="2315947"/>
              <a:ext cx="3063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6DFCE47-BF15-4373-8143-455DA13F6592}"/>
                </a:ext>
              </a:extLst>
            </p:cNvPr>
            <p:cNvSpPr/>
            <p:nvPr/>
          </p:nvSpPr>
          <p:spPr>
            <a:xfrm>
              <a:off x="6979919" y="2707794"/>
              <a:ext cx="2682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3C0C82-F957-4737-BCD9-C15531E6F36C}"/>
                </a:ext>
              </a:extLst>
            </p:cNvPr>
            <p:cNvSpPr/>
            <p:nvPr/>
          </p:nvSpPr>
          <p:spPr>
            <a:xfrm>
              <a:off x="6979919" y="3099640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41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/>
          <p:cNvGrpSpPr/>
          <p:nvPr/>
        </p:nvGrpSpPr>
        <p:grpSpPr>
          <a:xfrm>
            <a:off x="9571744" y="2250591"/>
            <a:ext cx="2109744" cy="3607588"/>
            <a:chOff x="538272" y="2843093"/>
            <a:chExt cx="2109744" cy="3607588"/>
          </a:xfrm>
        </p:grpSpPr>
        <p:cxnSp>
          <p:nvCxnSpPr>
            <p:cNvPr id="154" name="Straight Connector 153"/>
            <p:cNvCxnSpPr/>
            <p:nvPr/>
          </p:nvCxnSpPr>
          <p:spPr>
            <a:xfrm flipV="1">
              <a:off x="1597314" y="4586673"/>
              <a:ext cx="0" cy="1864008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7764979" y="3156233"/>
            <a:ext cx="2109744" cy="2819303"/>
            <a:chOff x="538272" y="2843093"/>
            <a:chExt cx="2109744" cy="2819303"/>
          </a:xfrm>
        </p:grpSpPr>
        <p:cxnSp>
          <p:nvCxnSpPr>
            <p:cNvPr id="147" name="Straight Connector 146"/>
            <p:cNvCxnSpPr/>
            <p:nvPr/>
          </p:nvCxnSpPr>
          <p:spPr>
            <a:xfrm flipV="1">
              <a:off x="1597314" y="4586673"/>
              <a:ext cx="0" cy="1075723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5968900" y="1467119"/>
            <a:ext cx="2109744" cy="4362712"/>
            <a:chOff x="538272" y="2843093"/>
            <a:chExt cx="2109744" cy="4362712"/>
          </a:xfrm>
        </p:grpSpPr>
        <p:cxnSp>
          <p:nvCxnSpPr>
            <p:cNvPr id="139" name="Straight Connector 138"/>
            <p:cNvCxnSpPr/>
            <p:nvPr/>
          </p:nvCxnSpPr>
          <p:spPr>
            <a:xfrm flipV="1">
              <a:off x="1597314" y="4586673"/>
              <a:ext cx="0" cy="261913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349669" y="1931539"/>
            <a:ext cx="2109744" cy="3745892"/>
            <a:chOff x="538272" y="2843093"/>
            <a:chExt cx="2109744" cy="3745892"/>
          </a:xfrm>
        </p:grpSpPr>
        <p:cxnSp>
          <p:nvCxnSpPr>
            <p:cNvPr id="124" name="Straight Connector 123"/>
            <p:cNvCxnSpPr/>
            <p:nvPr/>
          </p:nvCxnSpPr>
          <p:spPr>
            <a:xfrm flipV="1">
              <a:off x="1597314" y="4586673"/>
              <a:ext cx="0" cy="200231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521657" y="3156233"/>
            <a:ext cx="2109744" cy="2589521"/>
            <a:chOff x="538272" y="2843093"/>
            <a:chExt cx="2109744" cy="258952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1597314" y="4586674"/>
              <a:ext cx="0" cy="84594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Right Arrow 67"/>
          <p:cNvSpPr/>
          <p:nvPr/>
        </p:nvSpPr>
        <p:spPr>
          <a:xfrm>
            <a:off x="353407" y="5664430"/>
            <a:ext cx="11649703" cy="444314"/>
          </a:xfrm>
          <a:prstGeom prst="rightArrow">
            <a:avLst>
              <a:gd name="adj1" fmla="val 36280"/>
              <a:gd name="adj2" fmla="val 50000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28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customer journey 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55" name="Parallelogram 54"/>
          <p:cNvSpPr/>
          <p:nvPr/>
        </p:nvSpPr>
        <p:spPr>
          <a:xfrm>
            <a:off x="69230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/>
          <p:cNvSpPr/>
          <p:nvPr/>
        </p:nvSpPr>
        <p:spPr>
          <a:xfrm>
            <a:off x="2498708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/>
          <p:cNvSpPr/>
          <p:nvPr/>
        </p:nvSpPr>
        <p:spPr>
          <a:xfrm>
            <a:off x="6111512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arallelogram 65"/>
          <p:cNvSpPr/>
          <p:nvPr/>
        </p:nvSpPr>
        <p:spPr>
          <a:xfrm>
            <a:off x="7917914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972431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98318" y="3347578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Consideration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99736" y="1394000"/>
            <a:ext cx="247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Day-to-Day Account Management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640121" y="3073095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Expanding Relationship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446886" y="2191299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Ending</a:t>
            </a:r>
          </a:p>
          <a:p>
            <a:pPr algn="ctr"/>
            <a:r>
              <a:rPr lang="en-US" sz="1600" b="1" dirty="0">
                <a:solidFill>
                  <a:srgbClr val="213140"/>
                </a:solidFill>
              </a:rPr>
              <a:t>Relationship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4135698" y="2453271"/>
            <a:ext cx="2109744" cy="3376560"/>
            <a:chOff x="538272" y="2843093"/>
            <a:chExt cx="2109744" cy="3376560"/>
          </a:xfrm>
        </p:grpSpPr>
        <p:cxnSp>
          <p:nvCxnSpPr>
            <p:cNvPr id="131" name="Straight Connector 130"/>
            <p:cNvCxnSpPr/>
            <p:nvPr/>
          </p:nvCxnSpPr>
          <p:spPr>
            <a:xfrm flipV="1">
              <a:off x="1597314" y="4586673"/>
              <a:ext cx="0" cy="163298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4469436" y="2630373"/>
            <a:ext cx="143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Onboarding</a:t>
            </a:r>
          </a:p>
        </p:txBody>
      </p:sp>
      <p:sp>
        <p:nvSpPr>
          <p:cNvPr id="64" name="Parallelogram 63"/>
          <p:cNvSpPr/>
          <p:nvPr/>
        </p:nvSpPr>
        <p:spPr>
          <a:xfrm>
            <a:off x="4305110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224811" y="2098191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Account Opening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30130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107710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14112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720514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526916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033331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6.</a:t>
            </a:r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13" y="2707229"/>
            <a:ext cx="523396" cy="523396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08" y="3880672"/>
            <a:ext cx="596047" cy="596047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11" y="3215155"/>
            <a:ext cx="580466" cy="580466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13" y="3031557"/>
            <a:ext cx="527696" cy="527696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24" y="2231261"/>
            <a:ext cx="527696" cy="527696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97" y="3880672"/>
            <a:ext cx="567828" cy="5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7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4102" y="4641982"/>
            <a:ext cx="5407576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49196" y="4633542"/>
            <a:ext cx="5376142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1324933"/>
            <a:ext cx="4968240" cy="496306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29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 – </a:t>
            </a:r>
            <a:r>
              <a:rPr lang="hu-HU" dirty="0"/>
              <a:t>1. </a:t>
            </a:r>
            <a:r>
              <a:rPr lang="en-US" dirty="0"/>
              <a:t>Consideration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09977" y="2396711"/>
            <a:ext cx="4324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 available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64213" y="1933222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Steps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30514" y="3305164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Quality factors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0625" y="5307611"/>
            <a:ext cx="4643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I choose the best account for my needs?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fees and rates compare to other banks?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this bank take an interest in my community?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1049" y="5307611"/>
            <a:ext cx="5619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personal connections with prospective customers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it easy to understand and differentiate between account options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stories from advocates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267150" y="2042843"/>
            <a:ext cx="5759663" cy="2240609"/>
            <a:chOff x="6008070" y="1900949"/>
            <a:chExt cx="5759663" cy="2240609"/>
          </a:xfrm>
        </p:grpSpPr>
        <p:grpSp>
          <p:nvGrpSpPr>
            <p:cNvPr id="22" name="Group 21"/>
            <p:cNvGrpSpPr/>
            <p:nvPr/>
          </p:nvGrpSpPr>
          <p:grpSpPr>
            <a:xfrm>
              <a:off x="6008070" y="1900949"/>
              <a:ext cx="5759663" cy="2227480"/>
              <a:chOff x="1275457" y="3517785"/>
              <a:chExt cx="5333896" cy="2227480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1323183" y="3835778"/>
                <a:ext cx="5006978" cy="1453461"/>
              </a:xfrm>
              <a:custGeom>
                <a:avLst/>
                <a:gdLst>
                  <a:gd name="connsiteX0" fmla="*/ 0 w 5420337"/>
                  <a:gd name="connsiteY0" fmla="*/ 95802 h 1453461"/>
                  <a:gd name="connsiteX1" fmla="*/ 800100 w 5420337"/>
                  <a:gd name="connsiteY1" fmla="*/ 1210227 h 1453461"/>
                  <a:gd name="connsiteX2" fmla="*/ 2371725 w 5420337"/>
                  <a:gd name="connsiteY2" fmla="*/ 224390 h 1453461"/>
                  <a:gd name="connsiteX3" fmla="*/ 3971925 w 5420337"/>
                  <a:gd name="connsiteY3" fmla="*/ 1453115 h 1453461"/>
                  <a:gd name="connsiteX4" fmla="*/ 5343525 w 5420337"/>
                  <a:gd name="connsiteY4" fmla="*/ 81515 h 1453461"/>
                  <a:gd name="connsiteX5" fmla="*/ 5257800 w 5420337"/>
                  <a:gd name="connsiteY5" fmla="*/ 152952 h 1453461"/>
                  <a:gd name="connsiteX6" fmla="*/ 5357812 w 5420337"/>
                  <a:gd name="connsiteY6" fmla="*/ 110090 h 145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0337" h="1453461">
                    <a:moveTo>
                      <a:pt x="0" y="95802"/>
                    </a:moveTo>
                    <a:cubicBezTo>
                      <a:pt x="202406" y="642299"/>
                      <a:pt x="404813" y="1188796"/>
                      <a:pt x="800100" y="1210227"/>
                    </a:cubicBezTo>
                    <a:cubicBezTo>
                      <a:pt x="1195387" y="1231658"/>
                      <a:pt x="1843088" y="183909"/>
                      <a:pt x="2371725" y="224390"/>
                    </a:cubicBezTo>
                    <a:cubicBezTo>
                      <a:pt x="2900362" y="264871"/>
                      <a:pt x="3476625" y="1476928"/>
                      <a:pt x="3971925" y="1453115"/>
                    </a:cubicBezTo>
                    <a:cubicBezTo>
                      <a:pt x="4467225" y="1429303"/>
                      <a:pt x="5129213" y="298209"/>
                      <a:pt x="5343525" y="81515"/>
                    </a:cubicBezTo>
                    <a:cubicBezTo>
                      <a:pt x="5557837" y="-135179"/>
                      <a:pt x="5255419" y="148190"/>
                      <a:pt x="5257800" y="152952"/>
                    </a:cubicBezTo>
                    <a:cubicBezTo>
                      <a:pt x="5260181" y="157714"/>
                      <a:pt x="5308996" y="133902"/>
                      <a:pt x="5357812" y="110090"/>
                    </a:cubicBezTo>
                  </a:path>
                </a:pathLst>
              </a:cu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5457" y="5437488"/>
                <a:ext cx="15200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Talk with friends</a:t>
                </a:r>
                <a:endParaRPr lang="en-GB" sz="14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43835" y="3517785"/>
                <a:ext cx="1414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View </a:t>
                </a:r>
              </a:p>
              <a:p>
                <a:r>
                  <a:rPr lang="en-US" sz="1400" dirty="0"/>
                  <a:t>advertisements</a:t>
                </a:r>
                <a:endParaRPr lang="en-GB" sz="1400" dirty="0"/>
              </a:p>
            </p:txBody>
          </p:sp>
          <p:pic>
            <p:nvPicPr>
              <p:cNvPr id="26" name="Picture 6" descr="https://scontent-otp1-1.xx.fbcdn.net/v/t34.0-12/26794122_1775230845841529_1162327038_n.png?oh=5fecdd91f99c02860c7d9cfeae74cb2b&amp;oe=5A5CF60C"/>
              <p:cNvPicPr>
                <a:picLocks noChangeAspect="1" noChangeArrowheads="1"/>
              </p:cNvPicPr>
              <p:nvPr/>
            </p:nvPicPr>
            <p:blipFill>
              <a:blip r:embed="rId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1795" y="4397756"/>
                <a:ext cx="395414" cy="39541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115339" y="4304933"/>
                <a:ext cx="16738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Check rates online</a:t>
                </a:r>
                <a:endParaRPr lang="en-GB" sz="1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36724" y="5365689"/>
                <a:ext cx="1872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Call a representative</a:t>
                </a:r>
                <a:endParaRPr lang="en-GB" sz="1400" dirty="0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8102" y="3925835"/>
                <a:ext cx="419961" cy="41996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438" y="3557687"/>
                <a:ext cx="327432" cy="327432"/>
              </a:xfrm>
              <a:prstGeom prst="rect">
                <a:avLst/>
              </a:prstGeom>
            </p:spPr>
          </p:pic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551" y="3358417"/>
              <a:ext cx="434249" cy="43424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761666" y="3195237"/>
              <a:ext cx="1135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Visit branch</a:t>
              </a:r>
              <a:endParaRPr lang="en-GB" sz="1400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280" y="3635949"/>
              <a:ext cx="505609" cy="505609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5076320" y="1362582"/>
            <a:ext cx="2044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cap="small" dirty="0">
                <a:solidFill>
                  <a:schemeClr val="bg1"/>
                </a:solidFill>
              </a:rPr>
              <a:t>Consideration</a:t>
            </a:r>
            <a:endParaRPr lang="en-GB" sz="2400" b="1" cap="small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59956" y="4659303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17212" y="4650863"/>
            <a:ext cx="2164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Opportunities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098743" y="5161818"/>
            <a:ext cx="0" cy="1188720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1363874" y="2246461"/>
            <a:ext cx="529223" cy="4144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5" name="Group 64"/>
          <p:cNvGrpSpPr/>
          <p:nvPr/>
        </p:nvGrpSpPr>
        <p:grpSpPr>
          <a:xfrm>
            <a:off x="6166129" y="4586759"/>
            <a:ext cx="568358" cy="568358"/>
            <a:chOff x="9140913" y="4504777"/>
            <a:chExt cx="568358" cy="568358"/>
          </a:xfrm>
        </p:grpSpPr>
        <p:sp>
          <p:nvSpPr>
            <p:cNvPr id="62" name="Oval 61"/>
            <p:cNvSpPr/>
            <p:nvPr/>
          </p:nvSpPr>
          <p:spPr>
            <a:xfrm>
              <a:off x="9140913" y="4504777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399" y="4593263"/>
              <a:ext cx="391386" cy="391386"/>
            </a:xfrm>
            <a:prstGeom prst="rect">
              <a:avLst/>
            </a:prstGeom>
          </p:spPr>
        </p:pic>
      </p:grpSp>
      <p:cxnSp>
        <p:nvCxnSpPr>
          <p:cNvPr id="42" name="Straight Connector 41"/>
          <p:cNvCxnSpPr/>
          <p:nvPr/>
        </p:nvCxnSpPr>
        <p:spPr>
          <a:xfrm flipV="1">
            <a:off x="6098743" y="1809001"/>
            <a:ext cx="0" cy="2584406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454953" y="4586759"/>
            <a:ext cx="568358" cy="568358"/>
            <a:chOff x="5454953" y="4586759"/>
            <a:chExt cx="568358" cy="568358"/>
          </a:xfrm>
        </p:grpSpPr>
        <p:sp>
          <p:nvSpPr>
            <p:cNvPr id="57" name="Oval 56"/>
            <p:cNvSpPr/>
            <p:nvPr/>
          </p:nvSpPr>
          <p:spPr>
            <a:xfrm>
              <a:off x="5454953" y="4586759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506" y="4683312"/>
              <a:ext cx="375252" cy="37525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0DA6D9-A216-4AC5-B06C-2046EA88950F}"/>
              </a:ext>
            </a:extLst>
          </p:cNvPr>
          <p:cNvSpPr txBox="1"/>
          <p:nvPr/>
        </p:nvSpPr>
        <p:spPr>
          <a:xfrm>
            <a:off x="1505836" y="3752059"/>
            <a:ext cx="432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C2D0486-CF55-44A7-870B-E45E8A950B0A}"/>
              </a:ext>
            </a:extLst>
          </p:cNvPr>
          <p:cNvSpPr/>
          <p:nvPr/>
        </p:nvSpPr>
        <p:spPr>
          <a:xfrm>
            <a:off x="6370916" y="1997546"/>
            <a:ext cx="1748502" cy="3735599"/>
          </a:xfrm>
          <a:prstGeom prst="chevron">
            <a:avLst>
              <a:gd name="adj" fmla="val 54367"/>
            </a:avLst>
          </a:prstGeom>
          <a:solidFill>
            <a:srgbClr val="776EAE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1965-156A-4146-AF59-D92FD7DB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C604A-2E99-4DE1-B562-36D9B76A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Profit maximalizálás</a:t>
            </a:r>
            <a:r>
              <a:rPr lang="hu-HU"/>
              <a:t>, stabilitás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1FED02-05B3-4B7B-8DB2-FA3A9D4ED08C}"/>
              </a:ext>
            </a:extLst>
          </p:cNvPr>
          <p:cNvSpPr/>
          <p:nvPr/>
        </p:nvSpPr>
        <p:spPr>
          <a:xfrm>
            <a:off x="8297471" y="2973531"/>
            <a:ext cx="3495368" cy="179783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F80C91-C049-4912-A9DE-C9F7BFBB8F72}"/>
              </a:ext>
            </a:extLst>
          </p:cNvPr>
          <p:cNvSpPr/>
          <p:nvPr/>
        </p:nvSpPr>
        <p:spPr>
          <a:xfrm>
            <a:off x="8470231" y="3160295"/>
            <a:ext cx="3133167" cy="1453542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D529CB0-32C4-4ABD-9F16-1A7538D7A5B6}"/>
              </a:ext>
            </a:extLst>
          </p:cNvPr>
          <p:cNvSpPr/>
          <p:nvPr/>
        </p:nvSpPr>
        <p:spPr>
          <a:xfrm>
            <a:off x="6200238" y="1894929"/>
            <a:ext cx="1836928" cy="3924517"/>
          </a:xfrm>
          <a:prstGeom prst="chevron">
            <a:avLst>
              <a:gd name="adj" fmla="val 54367"/>
            </a:avLst>
          </a:prstGeom>
          <a:solidFill>
            <a:srgbClr val="72C5BC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65ECFD-A800-4EEF-B015-9E78F7845448}"/>
              </a:ext>
            </a:extLst>
          </p:cNvPr>
          <p:cNvSpPr/>
          <p:nvPr/>
        </p:nvSpPr>
        <p:spPr>
          <a:xfrm>
            <a:off x="1058779" y="1742195"/>
            <a:ext cx="6816376" cy="4229987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F0F31-FD42-4854-83E8-311672216E33}"/>
              </a:ext>
            </a:extLst>
          </p:cNvPr>
          <p:cNvSpPr txBox="1"/>
          <p:nvPr/>
        </p:nvSpPr>
        <p:spPr>
          <a:xfrm>
            <a:off x="8640421" y="3196422"/>
            <a:ext cx="280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E3242"/>
                </a:solidFill>
                <a:latin typeface="+mj-lt"/>
              </a:rPr>
              <a:t>Nagy várható érték és kis szórás</a:t>
            </a:r>
            <a:endParaRPr lang="en-US" sz="2800" b="1" dirty="0">
              <a:solidFill>
                <a:srgbClr val="0E3242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0751E9-6C90-4C64-9494-FD54073994E7}"/>
              </a:ext>
            </a:extLst>
          </p:cNvPr>
          <p:cNvGrpSpPr/>
          <p:nvPr/>
        </p:nvGrpSpPr>
        <p:grpSpPr>
          <a:xfrm>
            <a:off x="-1505847" y="1742195"/>
            <a:ext cx="4373461" cy="4373461"/>
            <a:chOff x="3057993" y="2484537"/>
            <a:chExt cx="4373461" cy="43734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0F26C-7818-47E6-9E65-5E8F794866B0}"/>
                </a:ext>
              </a:extLst>
            </p:cNvPr>
            <p:cNvSpPr/>
            <p:nvPr/>
          </p:nvSpPr>
          <p:spPr>
            <a:xfrm>
              <a:off x="3057993" y="2484537"/>
              <a:ext cx="4373461" cy="43734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92F49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307C3F-68E6-4F7D-9219-A78528410FA8}"/>
                </a:ext>
              </a:extLst>
            </p:cNvPr>
            <p:cNvSpPr/>
            <p:nvPr/>
          </p:nvSpPr>
          <p:spPr>
            <a:xfrm>
              <a:off x="3282456" y="2709000"/>
              <a:ext cx="3924535" cy="392453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D75291-A6D5-4FA4-9434-579A40AECCE0}"/>
              </a:ext>
            </a:extLst>
          </p:cNvPr>
          <p:cNvSpPr txBox="1"/>
          <p:nvPr/>
        </p:nvSpPr>
        <p:spPr>
          <a:xfrm>
            <a:off x="863596" y="4371252"/>
            <a:ext cx="15112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6D717A"/>
                </a:solidFill>
                <a:latin typeface="Arial Narrow" panose="020B0606020202030204" pitchFamily="34" charset="0"/>
              </a:rPr>
              <a:t>Farmer</a:t>
            </a:r>
            <a:endParaRPr lang="en-US" sz="2000" b="1" dirty="0">
              <a:solidFill>
                <a:srgbClr val="6D717A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5F0A3-D071-48C9-A709-6C42AB937174}"/>
              </a:ext>
            </a:extLst>
          </p:cNvPr>
          <p:cNvCxnSpPr/>
          <p:nvPr/>
        </p:nvCxnSpPr>
        <p:spPr>
          <a:xfrm>
            <a:off x="823937" y="4366976"/>
            <a:ext cx="1621225" cy="0"/>
          </a:xfrm>
          <a:prstGeom prst="line">
            <a:avLst/>
          </a:prstGeom>
          <a:ln w="25400">
            <a:solidFill>
              <a:srgbClr val="727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29E50-6185-4E54-A10B-20EFE62512D3}"/>
              </a:ext>
            </a:extLst>
          </p:cNvPr>
          <p:cNvGrpSpPr/>
          <p:nvPr/>
        </p:nvGrpSpPr>
        <p:grpSpPr>
          <a:xfrm>
            <a:off x="2437735" y="2194808"/>
            <a:ext cx="4099130" cy="846051"/>
            <a:chOff x="3412439" y="1495591"/>
            <a:chExt cx="4099130" cy="8460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0DF64-48AE-4155-A3CE-630E4EE048BB}"/>
                </a:ext>
              </a:extLst>
            </p:cNvPr>
            <p:cNvSpPr txBox="1"/>
            <p:nvPr/>
          </p:nvSpPr>
          <p:spPr>
            <a:xfrm>
              <a:off x="3868959" y="1495591"/>
              <a:ext cx="3642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Nagy hozam esetén a farmer könnyen csinál pénzt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0FFD6D-7B04-403F-BA89-EC4C612FD4B5}"/>
                </a:ext>
              </a:extLst>
            </p:cNvPr>
            <p:cNvCxnSpPr/>
            <p:nvPr/>
          </p:nvCxnSpPr>
          <p:spPr>
            <a:xfrm>
              <a:off x="3637547" y="2149642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33A51-F442-4DDD-BE2C-7777DE25A941}"/>
                </a:ext>
              </a:extLst>
            </p:cNvPr>
            <p:cNvSpPr/>
            <p:nvPr/>
          </p:nvSpPr>
          <p:spPr>
            <a:xfrm>
              <a:off x="3412439" y="1942202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6A20-1E28-4DBB-89B6-B3BAA02F09CB}"/>
              </a:ext>
            </a:extLst>
          </p:cNvPr>
          <p:cNvGrpSpPr/>
          <p:nvPr/>
        </p:nvGrpSpPr>
        <p:grpSpPr>
          <a:xfrm>
            <a:off x="2717528" y="3273069"/>
            <a:ext cx="4277960" cy="838330"/>
            <a:chOff x="3412439" y="3276303"/>
            <a:chExt cx="4277960" cy="83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B52D53-0041-4460-A234-7B1AB6DC635D}"/>
                </a:ext>
              </a:extLst>
            </p:cNvPr>
            <p:cNvSpPr txBox="1"/>
            <p:nvPr/>
          </p:nvSpPr>
          <p:spPr>
            <a:xfrm>
              <a:off x="3852917" y="3276303"/>
              <a:ext cx="383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Kis hozam bekövetkeztekor biztonságot adhatnak a </a:t>
              </a:r>
              <a:r>
                <a:rPr lang="hu-HU" dirty="0" err="1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put</a:t>
              </a:r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-ok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B2CACE-9BBA-4901-90D3-3EB168EE205E}"/>
                </a:ext>
              </a:extLst>
            </p:cNvPr>
            <p:cNvCxnSpPr/>
            <p:nvPr/>
          </p:nvCxnSpPr>
          <p:spPr>
            <a:xfrm>
              <a:off x="3637547" y="3922635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2CD3D9-CBB6-4476-91D5-D76724B51198}"/>
                </a:ext>
              </a:extLst>
            </p:cNvPr>
            <p:cNvSpPr/>
            <p:nvPr/>
          </p:nvSpPr>
          <p:spPr>
            <a:xfrm>
              <a:off x="3412439" y="3715193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B87B4-8817-403A-9CD3-05EA4A4D3767}"/>
              </a:ext>
            </a:extLst>
          </p:cNvPr>
          <p:cNvGrpSpPr/>
          <p:nvPr/>
        </p:nvGrpSpPr>
        <p:grpSpPr>
          <a:xfrm>
            <a:off x="2437735" y="4343609"/>
            <a:ext cx="4797952" cy="838331"/>
            <a:chOff x="3412439" y="5049293"/>
            <a:chExt cx="4429372" cy="838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EB3DF8-2A60-4860-ABC4-31F7750F0A68}"/>
                </a:ext>
              </a:extLst>
            </p:cNvPr>
            <p:cNvSpPr txBox="1"/>
            <p:nvPr/>
          </p:nvSpPr>
          <p:spPr>
            <a:xfrm>
              <a:off x="3771287" y="5049293"/>
              <a:ext cx="40705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Célunk a minél kisebb kockázat előidézése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FF295D-16C6-41F6-8FF3-A6CB7DBE99AF}"/>
                </a:ext>
              </a:extLst>
            </p:cNvPr>
            <p:cNvCxnSpPr/>
            <p:nvPr/>
          </p:nvCxnSpPr>
          <p:spPr>
            <a:xfrm>
              <a:off x="3637547" y="5695627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3B8074-66DE-4D83-9C31-120AE1E65C2D}"/>
                </a:ext>
              </a:extLst>
            </p:cNvPr>
            <p:cNvSpPr/>
            <p:nvPr/>
          </p:nvSpPr>
          <p:spPr>
            <a:xfrm>
              <a:off x="3412439" y="5488184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CC1A61-D95B-4407-A324-40F40A0DAEEE}"/>
              </a:ext>
            </a:extLst>
          </p:cNvPr>
          <p:cNvSpPr txBox="1"/>
          <p:nvPr/>
        </p:nvSpPr>
        <p:spPr>
          <a:xfrm>
            <a:off x="8902404" y="2517973"/>
            <a:ext cx="22855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megoldás: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F7CE1BB1-CDD6-DC0F-330B-1E71104A0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2" y="2991630"/>
            <a:ext cx="1266204" cy="12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387752" y="3198160"/>
            <a:ext cx="109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 err="1">
                <a:solidFill>
                  <a:srgbClr val="092F49"/>
                </a:solidFill>
              </a:rPr>
              <a:t>Diane</a:t>
            </a:r>
            <a:endParaRPr lang="hu-HU" sz="2400" b="1" cap="small" dirty="0">
              <a:solidFill>
                <a:srgbClr val="092F49"/>
              </a:solidFill>
            </a:endParaRPr>
          </a:p>
        </p:txBody>
      </p:sp>
      <p:sp>
        <p:nvSpPr>
          <p:cNvPr id="40" name="L-Shape 39"/>
          <p:cNvSpPr/>
          <p:nvPr/>
        </p:nvSpPr>
        <p:spPr>
          <a:xfrm rot="5400000">
            <a:off x="929652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-Shape 34"/>
          <p:cNvSpPr/>
          <p:nvPr/>
        </p:nvSpPr>
        <p:spPr>
          <a:xfrm>
            <a:off x="8085848" y="3545429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/>
          <p:cNvSpPr/>
          <p:nvPr/>
        </p:nvSpPr>
        <p:spPr>
          <a:xfrm rot="5400000">
            <a:off x="6766958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>
            <a:off x="5567800" y="3543065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5400000">
            <a:off x="425375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/>
          <p:cNvSpPr/>
          <p:nvPr/>
        </p:nvSpPr>
        <p:spPr>
          <a:xfrm>
            <a:off x="3106010" y="354543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30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</a:t>
            </a:r>
            <a:r>
              <a:rPr lang="en-US" dirty="0" err="1"/>
              <a:t>ane</a:t>
            </a:r>
            <a:r>
              <a:rPr lang="en-US" dirty="0"/>
              <a:t> between two gates at the airport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hu-HU" dirty="0" err="1"/>
              <a:t>mckinsey.com</a:t>
            </a:r>
            <a:endParaRPr lang="en-US" dirty="0"/>
          </a:p>
        </p:txBody>
      </p:sp>
      <p:sp>
        <p:nvSpPr>
          <p:cNvPr id="6" name="L-Shape 5"/>
          <p:cNvSpPr/>
          <p:nvPr/>
        </p:nvSpPr>
        <p:spPr>
          <a:xfrm rot="5400000">
            <a:off x="1814755" y="323119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595880" y="2699847"/>
            <a:ext cx="1180849" cy="1180849"/>
            <a:chOff x="1852510" y="2448027"/>
            <a:chExt cx="968660" cy="968660"/>
          </a:xfrm>
        </p:grpSpPr>
        <p:sp>
          <p:nvSpPr>
            <p:cNvPr id="16" name="Oval 15"/>
            <p:cNvSpPr/>
            <p:nvPr/>
          </p:nvSpPr>
          <p:spPr>
            <a:xfrm>
              <a:off x="1852510" y="2448027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940144" y="2535661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63767" y="3787670"/>
            <a:ext cx="1180849" cy="1180849"/>
            <a:chOff x="2960904" y="3477998"/>
            <a:chExt cx="968660" cy="968660"/>
          </a:xfrm>
        </p:grpSpPr>
        <p:sp>
          <p:nvSpPr>
            <p:cNvPr id="20" name="Oval 19"/>
            <p:cNvSpPr/>
            <p:nvPr/>
          </p:nvSpPr>
          <p:spPr>
            <a:xfrm>
              <a:off x="2960904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048538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048815" y="2699847"/>
            <a:ext cx="1180849" cy="1180849"/>
            <a:chOff x="4139108" y="2448028"/>
            <a:chExt cx="968660" cy="968660"/>
          </a:xfrm>
        </p:grpSpPr>
        <p:sp>
          <p:nvSpPr>
            <p:cNvPr id="24" name="Oval 23"/>
            <p:cNvSpPr/>
            <p:nvPr/>
          </p:nvSpPr>
          <p:spPr>
            <a:xfrm>
              <a:off x="413910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22674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287949" y="3787670"/>
            <a:ext cx="1180849" cy="1180849"/>
            <a:chOff x="5241082" y="3477999"/>
            <a:chExt cx="968660" cy="968660"/>
          </a:xfrm>
        </p:grpSpPr>
        <p:sp>
          <p:nvSpPr>
            <p:cNvPr id="28" name="Oval 27"/>
            <p:cNvSpPr/>
            <p:nvPr/>
          </p:nvSpPr>
          <p:spPr>
            <a:xfrm>
              <a:off x="5241082" y="3477999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28716" y="3565633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562020" y="2699847"/>
            <a:ext cx="1180849" cy="1180849"/>
            <a:chOff x="6408473" y="2448028"/>
            <a:chExt cx="968660" cy="968660"/>
          </a:xfrm>
        </p:grpSpPr>
        <p:sp>
          <p:nvSpPr>
            <p:cNvPr id="32" name="Oval 31"/>
            <p:cNvSpPr/>
            <p:nvPr/>
          </p:nvSpPr>
          <p:spPr>
            <a:xfrm>
              <a:off x="6408473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496107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802723" y="3787670"/>
            <a:ext cx="1180849" cy="1180849"/>
            <a:chOff x="7546474" y="3482591"/>
            <a:chExt cx="968660" cy="968660"/>
          </a:xfrm>
        </p:grpSpPr>
        <p:sp>
          <p:nvSpPr>
            <p:cNvPr id="36" name="Oval 35"/>
            <p:cNvSpPr/>
            <p:nvPr/>
          </p:nvSpPr>
          <p:spPr>
            <a:xfrm>
              <a:off x="7546474" y="3482591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634108" y="3570225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091585" y="2699847"/>
            <a:ext cx="1180849" cy="1180849"/>
            <a:chOff x="8724678" y="2448028"/>
            <a:chExt cx="968660" cy="968660"/>
          </a:xfrm>
        </p:grpSpPr>
        <p:sp>
          <p:nvSpPr>
            <p:cNvPr id="41" name="Oval 40"/>
            <p:cNvSpPr/>
            <p:nvPr/>
          </p:nvSpPr>
          <p:spPr>
            <a:xfrm>
              <a:off x="872467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81231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" y="1979151"/>
            <a:ext cx="1141420" cy="1141420"/>
          </a:xfrm>
          <a:prstGeom prst="rect">
            <a:avLst/>
          </a:prstGeom>
          <a:effectLst/>
        </p:spPr>
      </p:pic>
      <p:grpSp>
        <p:nvGrpSpPr>
          <p:cNvPr id="10" name="Group 9"/>
          <p:cNvGrpSpPr/>
          <p:nvPr/>
        </p:nvGrpSpPr>
        <p:grpSpPr>
          <a:xfrm>
            <a:off x="1312910" y="3787670"/>
            <a:ext cx="1180849" cy="1180849"/>
            <a:chOff x="738220" y="3477998"/>
            <a:chExt cx="968660" cy="968660"/>
          </a:xfrm>
        </p:grpSpPr>
        <p:sp>
          <p:nvSpPr>
            <p:cNvPr id="13" name="Oval 12"/>
            <p:cNvSpPr/>
            <p:nvPr/>
          </p:nvSpPr>
          <p:spPr>
            <a:xfrm>
              <a:off x="738220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25854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64" y="2954931"/>
            <a:ext cx="670680" cy="670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783" y="2971045"/>
            <a:ext cx="638453" cy="6384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29" y="2921461"/>
            <a:ext cx="737621" cy="7376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19" y="2947646"/>
            <a:ext cx="685251" cy="6852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93" y="4048096"/>
            <a:ext cx="659997" cy="65999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36" y="4036354"/>
            <a:ext cx="683480" cy="6834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9" y="3968949"/>
            <a:ext cx="818290" cy="8182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76" y="4056363"/>
            <a:ext cx="673943" cy="67394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18168" y="3200073"/>
            <a:ext cx="1038251" cy="0"/>
          </a:xfrm>
          <a:prstGeom prst="line">
            <a:avLst/>
          </a:prstGeom>
          <a:ln w="28575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1904" y="5081845"/>
            <a:ext cx="228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Lands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at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airport</a:t>
            </a:r>
            <a:r>
              <a:rPr lang="hu-HU" sz="1200" b="1" dirty="0">
                <a:solidFill>
                  <a:srgbClr val="213140"/>
                </a:solidFill>
              </a:rPr>
              <a:t>, </a:t>
            </a:r>
            <a:r>
              <a:rPr lang="hu-HU" sz="1200" b="1" dirty="0" err="1">
                <a:solidFill>
                  <a:srgbClr val="213140"/>
                </a:solidFill>
              </a:rPr>
              <a:t>walks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toward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connection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73442" y="2131351"/>
            <a:ext cx="182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passes a billboard for her bank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12761" y="5081845"/>
            <a:ext cx="2282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R</a:t>
            </a:r>
            <a:r>
              <a:rPr lang="en-US" sz="1200" b="1" dirty="0" err="1">
                <a:solidFill>
                  <a:srgbClr val="213140"/>
                </a:solidFill>
              </a:rPr>
              <a:t>eceives</a:t>
            </a:r>
            <a:r>
              <a:rPr lang="en-US" sz="1200" b="1" dirty="0">
                <a:solidFill>
                  <a:srgbClr val="213140"/>
                </a:solidFill>
              </a:rPr>
              <a:t> a text message offering her a credit card upgrade with better travel perks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10592" y="1762019"/>
            <a:ext cx="2446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is led to a customized web page </a:t>
            </a:r>
            <a:r>
              <a:rPr lang="hu-HU" sz="1200" b="1" dirty="0" err="1">
                <a:solidFill>
                  <a:srgbClr val="213140"/>
                </a:solidFill>
              </a:rPr>
              <a:t>with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 benefits-based comparison of her existing card and the new one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7952" y="5081845"/>
            <a:ext cx="260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She tap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en-US" sz="1200" b="1" dirty="0">
                <a:solidFill>
                  <a:srgbClr val="213140"/>
                </a:solidFill>
              </a:rPr>
              <a:t> “apply” button to start the purchase process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authenticating herself by </a:t>
            </a:r>
            <a:r>
              <a:rPr lang="hu-HU" sz="1200" b="1" dirty="0">
                <a:solidFill>
                  <a:srgbClr val="213140"/>
                </a:solidFill>
              </a:rPr>
              <a:t>a </a:t>
            </a:r>
            <a:r>
              <a:rPr lang="en-US" sz="1200" b="1" dirty="0">
                <a:solidFill>
                  <a:srgbClr val="213140"/>
                </a:solidFill>
              </a:rPr>
              <a:t>“</a:t>
            </a:r>
            <a:r>
              <a:rPr lang="en-US" sz="1200" b="1" dirty="0" err="1">
                <a:solidFill>
                  <a:srgbClr val="213140"/>
                </a:solidFill>
              </a:rPr>
              <a:t>selfie</a:t>
            </a:r>
            <a:r>
              <a:rPr lang="en-US" sz="1200" b="1" dirty="0">
                <a:solidFill>
                  <a:srgbClr val="213140"/>
                </a:solidFill>
              </a:rPr>
              <a:t>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35112" y="2131351"/>
            <a:ext cx="163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The card is added to her mobile wallet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68752" y="5081845"/>
            <a:ext cx="244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Makes</a:t>
            </a:r>
            <a:r>
              <a:rPr lang="en-US" sz="1200" b="1" dirty="0">
                <a:solidFill>
                  <a:srgbClr val="213140"/>
                </a:solidFill>
              </a:rPr>
              <a:t> it her default payment method for </a:t>
            </a:r>
            <a:r>
              <a:rPr lang="hu-HU" sz="1200" b="1" dirty="0">
                <a:solidFill>
                  <a:srgbClr val="213140"/>
                </a:solidFill>
              </a:rPr>
              <a:t>7 of out of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top 10 </a:t>
            </a:r>
            <a:r>
              <a:rPr lang="en-US" sz="1200" b="1" dirty="0">
                <a:solidFill>
                  <a:srgbClr val="213140"/>
                </a:solidFill>
              </a:rPr>
              <a:t>online merchants she deals with.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76133" y="1762019"/>
            <a:ext cx="241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The bank </a:t>
            </a:r>
            <a:r>
              <a:rPr lang="en-US" sz="1200" b="1" dirty="0">
                <a:solidFill>
                  <a:srgbClr val="213140"/>
                </a:solidFill>
              </a:rPr>
              <a:t>thank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for her response and offer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an online coupon for a free drink from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near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Starbucks</a:t>
            </a:r>
          </a:p>
        </p:txBody>
      </p:sp>
    </p:spTree>
    <p:extLst>
      <p:ext uri="{BB962C8B-B14F-4D97-AF65-F5344CB8AC3E}">
        <p14:creationId xmlns:p14="http://schemas.microsoft.com/office/powerpoint/2010/main" val="2973885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Struktúra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40081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3619262"/>
            <a:ext cx="12192000" cy="247244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5092465" y="-1"/>
            <a:ext cx="7120806" cy="6323308"/>
          </a:xfrm>
          <a:prstGeom prst="rtTriangl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211544" y="-15894"/>
            <a:ext cx="3756933" cy="3404158"/>
            <a:chOff x="6408635" y="222445"/>
            <a:chExt cx="5339329" cy="4837967"/>
          </a:xfrm>
        </p:grpSpPr>
        <p:grpSp>
          <p:nvGrpSpPr>
            <p:cNvPr id="6" name="Group 5"/>
            <p:cNvGrpSpPr/>
            <p:nvPr/>
          </p:nvGrpSpPr>
          <p:grpSpPr>
            <a:xfrm>
              <a:off x="6408635" y="1076790"/>
              <a:ext cx="5339329" cy="3983622"/>
              <a:chOff x="5663912" y="805182"/>
              <a:chExt cx="4863950" cy="362894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663912" y="1837916"/>
                <a:ext cx="4863950" cy="2596213"/>
                <a:chOff x="757927" y="228601"/>
                <a:chExt cx="10355456" cy="5527396"/>
              </a:xfrm>
            </p:grpSpPr>
            <p:sp>
              <p:nvSpPr>
                <p:cNvPr id="16" name="Freeform 15"/>
                <p:cNvSpPr>
                  <a:spLocks/>
                </p:cNvSpPr>
                <p:nvPr/>
              </p:nvSpPr>
              <p:spPr bwMode="auto">
                <a:xfrm rot="150395">
                  <a:off x="757927" y="228601"/>
                  <a:ext cx="5337428" cy="3286125"/>
                </a:xfrm>
                <a:custGeom>
                  <a:avLst/>
                  <a:gdLst>
                    <a:gd name="T0" fmla="*/ 166 w 2852"/>
                    <a:gd name="T1" fmla="*/ 504 h 1676"/>
                    <a:gd name="T2" fmla="*/ 253 w 2852"/>
                    <a:gd name="T3" fmla="*/ 582 h 1676"/>
                    <a:gd name="T4" fmla="*/ 200 w 2852"/>
                    <a:gd name="T5" fmla="*/ 675 h 1676"/>
                    <a:gd name="T6" fmla="*/ 173 w 2852"/>
                    <a:gd name="T7" fmla="*/ 734 h 1676"/>
                    <a:gd name="T8" fmla="*/ 189 w 2852"/>
                    <a:gd name="T9" fmla="*/ 882 h 1676"/>
                    <a:gd name="T10" fmla="*/ 75 w 2852"/>
                    <a:gd name="T11" fmla="*/ 938 h 1676"/>
                    <a:gd name="T12" fmla="*/ 84 w 2852"/>
                    <a:gd name="T13" fmla="*/ 997 h 1676"/>
                    <a:gd name="T14" fmla="*/ 123 w 2852"/>
                    <a:gd name="T15" fmla="*/ 1097 h 1676"/>
                    <a:gd name="T16" fmla="*/ 206 w 2852"/>
                    <a:gd name="T17" fmla="*/ 1231 h 1676"/>
                    <a:gd name="T18" fmla="*/ 425 w 2852"/>
                    <a:gd name="T19" fmla="*/ 1414 h 1676"/>
                    <a:gd name="T20" fmla="*/ 481 w 2852"/>
                    <a:gd name="T21" fmla="*/ 1530 h 1676"/>
                    <a:gd name="T22" fmla="*/ 619 w 2852"/>
                    <a:gd name="T23" fmla="*/ 1607 h 1676"/>
                    <a:gd name="T24" fmla="*/ 749 w 2852"/>
                    <a:gd name="T25" fmla="*/ 1654 h 1676"/>
                    <a:gd name="T26" fmla="*/ 995 w 2852"/>
                    <a:gd name="T27" fmla="*/ 1653 h 1676"/>
                    <a:gd name="T28" fmla="*/ 1168 w 2852"/>
                    <a:gd name="T29" fmla="*/ 1582 h 1676"/>
                    <a:gd name="T30" fmla="*/ 1304 w 2852"/>
                    <a:gd name="T31" fmla="*/ 1531 h 1676"/>
                    <a:gd name="T32" fmla="*/ 1378 w 2852"/>
                    <a:gd name="T33" fmla="*/ 1488 h 1676"/>
                    <a:gd name="T34" fmla="*/ 1627 w 2852"/>
                    <a:gd name="T35" fmla="*/ 1437 h 1676"/>
                    <a:gd name="T36" fmla="*/ 1822 w 2852"/>
                    <a:gd name="T37" fmla="*/ 1437 h 1676"/>
                    <a:gd name="T38" fmla="*/ 1959 w 2852"/>
                    <a:gd name="T39" fmla="*/ 1445 h 1676"/>
                    <a:gd name="T40" fmla="*/ 2022 w 2852"/>
                    <a:gd name="T41" fmla="*/ 1374 h 1676"/>
                    <a:gd name="T42" fmla="*/ 2164 w 2852"/>
                    <a:gd name="T43" fmla="*/ 1306 h 1676"/>
                    <a:gd name="T44" fmla="*/ 2197 w 2852"/>
                    <a:gd name="T45" fmla="*/ 1222 h 1676"/>
                    <a:gd name="T46" fmla="*/ 2294 w 2852"/>
                    <a:gd name="T47" fmla="*/ 1097 h 1676"/>
                    <a:gd name="T48" fmla="*/ 2325 w 2852"/>
                    <a:gd name="T49" fmla="*/ 1005 h 1676"/>
                    <a:gd name="T50" fmla="*/ 2359 w 2852"/>
                    <a:gd name="T51" fmla="*/ 896 h 1676"/>
                    <a:gd name="T52" fmla="*/ 2464 w 2852"/>
                    <a:gd name="T53" fmla="*/ 704 h 1676"/>
                    <a:gd name="T54" fmla="*/ 2521 w 2852"/>
                    <a:gd name="T55" fmla="*/ 611 h 1676"/>
                    <a:gd name="T56" fmla="*/ 2602 w 2852"/>
                    <a:gd name="T57" fmla="*/ 504 h 1676"/>
                    <a:gd name="T58" fmla="*/ 2714 w 2852"/>
                    <a:gd name="T59" fmla="*/ 441 h 1676"/>
                    <a:gd name="T60" fmla="*/ 2852 w 2852"/>
                    <a:gd name="T61" fmla="*/ 358 h 1676"/>
                    <a:gd name="T62" fmla="*/ 2838 w 2852"/>
                    <a:gd name="T63" fmla="*/ 256 h 1676"/>
                    <a:gd name="T64" fmla="*/ 2689 w 2852"/>
                    <a:gd name="T65" fmla="*/ 179 h 1676"/>
                    <a:gd name="T66" fmla="*/ 2577 w 2852"/>
                    <a:gd name="T67" fmla="*/ 109 h 1676"/>
                    <a:gd name="T68" fmla="*/ 2474 w 2852"/>
                    <a:gd name="T69" fmla="*/ 94 h 1676"/>
                    <a:gd name="T70" fmla="*/ 2311 w 2852"/>
                    <a:gd name="T71" fmla="*/ 80 h 1676"/>
                    <a:gd name="T72" fmla="*/ 2241 w 2852"/>
                    <a:gd name="T73" fmla="*/ 0 h 1676"/>
                    <a:gd name="T74" fmla="*/ 2072 w 2852"/>
                    <a:gd name="T75" fmla="*/ 41 h 1676"/>
                    <a:gd name="T76" fmla="*/ 1923 w 2852"/>
                    <a:gd name="T77" fmla="*/ 12 h 1676"/>
                    <a:gd name="T78" fmla="*/ 1789 w 2852"/>
                    <a:gd name="T79" fmla="*/ 134 h 1676"/>
                    <a:gd name="T80" fmla="*/ 1603 w 2852"/>
                    <a:gd name="T81" fmla="*/ 257 h 1676"/>
                    <a:gd name="T82" fmla="*/ 1514 w 2852"/>
                    <a:gd name="T83" fmla="*/ 211 h 1676"/>
                    <a:gd name="T84" fmla="*/ 1424 w 2852"/>
                    <a:gd name="T85" fmla="*/ 287 h 1676"/>
                    <a:gd name="T86" fmla="*/ 1291 w 2852"/>
                    <a:gd name="T87" fmla="*/ 310 h 1676"/>
                    <a:gd name="T88" fmla="*/ 1188 w 2852"/>
                    <a:gd name="T89" fmla="*/ 287 h 1676"/>
                    <a:gd name="T90" fmla="*/ 1155 w 2852"/>
                    <a:gd name="T91" fmla="*/ 459 h 1676"/>
                    <a:gd name="T92" fmla="*/ 735 w 2852"/>
                    <a:gd name="T93" fmla="*/ 483 h 1676"/>
                    <a:gd name="T94" fmla="*/ 555 w 2852"/>
                    <a:gd name="T95" fmla="*/ 364 h 1676"/>
                    <a:gd name="T96" fmla="*/ 434 w 2852"/>
                    <a:gd name="T97" fmla="*/ 402 h 1676"/>
                    <a:gd name="T98" fmla="*/ 372 w 2852"/>
                    <a:gd name="T99" fmla="*/ 536 h 16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852" h="1676">
                      <a:moveTo>
                        <a:pt x="247" y="474"/>
                      </a:moveTo>
                      <a:lnTo>
                        <a:pt x="229" y="490"/>
                      </a:lnTo>
                      <a:lnTo>
                        <a:pt x="197" y="504"/>
                      </a:lnTo>
                      <a:lnTo>
                        <a:pt x="166" y="504"/>
                      </a:lnTo>
                      <a:lnTo>
                        <a:pt x="182" y="528"/>
                      </a:lnTo>
                      <a:lnTo>
                        <a:pt x="207" y="544"/>
                      </a:lnTo>
                      <a:lnTo>
                        <a:pt x="237" y="557"/>
                      </a:lnTo>
                      <a:lnTo>
                        <a:pt x="253" y="582"/>
                      </a:lnTo>
                      <a:lnTo>
                        <a:pt x="262" y="620"/>
                      </a:lnTo>
                      <a:lnTo>
                        <a:pt x="244" y="637"/>
                      </a:lnTo>
                      <a:lnTo>
                        <a:pt x="228" y="659"/>
                      </a:lnTo>
                      <a:lnTo>
                        <a:pt x="200" y="675"/>
                      </a:lnTo>
                      <a:lnTo>
                        <a:pt x="189" y="681"/>
                      </a:lnTo>
                      <a:lnTo>
                        <a:pt x="164" y="688"/>
                      </a:lnTo>
                      <a:lnTo>
                        <a:pt x="164" y="711"/>
                      </a:lnTo>
                      <a:lnTo>
                        <a:pt x="173" y="734"/>
                      </a:lnTo>
                      <a:lnTo>
                        <a:pt x="165" y="758"/>
                      </a:lnTo>
                      <a:lnTo>
                        <a:pt x="165" y="798"/>
                      </a:lnTo>
                      <a:lnTo>
                        <a:pt x="181" y="844"/>
                      </a:lnTo>
                      <a:lnTo>
                        <a:pt x="189" y="882"/>
                      </a:lnTo>
                      <a:lnTo>
                        <a:pt x="171" y="897"/>
                      </a:lnTo>
                      <a:lnTo>
                        <a:pt x="149" y="912"/>
                      </a:lnTo>
                      <a:lnTo>
                        <a:pt x="107" y="905"/>
                      </a:lnTo>
                      <a:lnTo>
                        <a:pt x="75" y="938"/>
                      </a:lnTo>
                      <a:lnTo>
                        <a:pt x="50" y="959"/>
                      </a:lnTo>
                      <a:lnTo>
                        <a:pt x="0" y="974"/>
                      </a:lnTo>
                      <a:lnTo>
                        <a:pt x="18" y="990"/>
                      </a:lnTo>
                      <a:lnTo>
                        <a:pt x="84" y="997"/>
                      </a:lnTo>
                      <a:lnTo>
                        <a:pt x="93" y="1025"/>
                      </a:lnTo>
                      <a:lnTo>
                        <a:pt x="108" y="1052"/>
                      </a:lnTo>
                      <a:lnTo>
                        <a:pt x="108" y="1075"/>
                      </a:lnTo>
                      <a:lnTo>
                        <a:pt x="123" y="1097"/>
                      </a:lnTo>
                      <a:lnTo>
                        <a:pt x="107" y="1120"/>
                      </a:lnTo>
                      <a:lnTo>
                        <a:pt x="133" y="1150"/>
                      </a:lnTo>
                      <a:lnTo>
                        <a:pt x="157" y="1174"/>
                      </a:lnTo>
                      <a:lnTo>
                        <a:pt x="206" y="1231"/>
                      </a:lnTo>
                      <a:lnTo>
                        <a:pt x="246" y="1285"/>
                      </a:lnTo>
                      <a:lnTo>
                        <a:pt x="293" y="1297"/>
                      </a:lnTo>
                      <a:lnTo>
                        <a:pt x="329" y="1368"/>
                      </a:lnTo>
                      <a:lnTo>
                        <a:pt x="425" y="1414"/>
                      </a:lnTo>
                      <a:lnTo>
                        <a:pt x="440" y="1445"/>
                      </a:lnTo>
                      <a:lnTo>
                        <a:pt x="457" y="1470"/>
                      </a:lnTo>
                      <a:lnTo>
                        <a:pt x="471" y="1489"/>
                      </a:lnTo>
                      <a:lnTo>
                        <a:pt x="481" y="1530"/>
                      </a:lnTo>
                      <a:lnTo>
                        <a:pt x="521" y="1576"/>
                      </a:lnTo>
                      <a:lnTo>
                        <a:pt x="544" y="1576"/>
                      </a:lnTo>
                      <a:lnTo>
                        <a:pt x="595" y="1584"/>
                      </a:lnTo>
                      <a:lnTo>
                        <a:pt x="619" y="1607"/>
                      </a:lnTo>
                      <a:lnTo>
                        <a:pt x="656" y="1621"/>
                      </a:lnTo>
                      <a:lnTo>
                        <a:pt x="719" y="1646"/>
                      </a:lnTo>
                      <a:lnTo>
                        <a:pt x="733" y="1669"/>
                      </a:lnTo>
                      <a:lnTo>
                        <a:pt x="749" y="1654"/>
                      </a:lnTo>
                      <a:lnTo>
                        <a:pt x="814" y="1668"/>
                      </a:lnTo>
                      <a:lnTo>
                        <a:pt x="888" y="1661"/>
                      </a:lnTo>
                      <a:lnTo>
                        <a:pt x="954" y="1676"/>
                      </a:lnTo>
                      <a:lnTo>
                        <a:pt x="995" y="1653"/>
                      </a:lnTo>
                      <a:lnTo>
                        <a:pt x="1035" y="1637"/>
                      </a:lnTo>
                      <a:lnTo>
                        <a:pt x="1090" y="1584"/>
                      </a:lnTo>
                      <a:lnTo>
                        <a:pt x="1140" y="1599"/>
                      </a:lnTo>
                      <a:lnTo>
                        <a:pt x="1168" y="1582"/>
                      </a:lnTo>
                      <a:lnTo>
                        <a:pt x="1230" y="1560"/>
                      </a:lnTo>
                      <a:lnTo>
                        <a:pt x="1261" y="1538"/>
                      </a:lnTo>
                      <a:lnTo>
                        <a:pt x="1277" y="1499"/>
                      </a:lnTo>
                      <a:lnTo>
                        <a:pt x="1304" y="1531"/>
                      </a:lnTo>
                      <a:lnTo>
                        <a:pt x="1334" y="1538"/>
                      </a:lnTo>
                      <a:lnTo>
                        <a:pt x="1367" y="1529"/>
                      </a:lnTo>
                      <a:lnTo>
                        <a:pt x="1360" y="1506"/>
                      </a:lnTo>
                      <a:lnTo>
                        <a:pt x="1378" y="1488"/>
                      </a:lnTo>
                      <a:lnTo>
                        <a:pt x="1425" y="1452"/>
                      </a:lnTo>
                      <a:lnTo>
                        <a:pt x="1521" y="1422"/>
                      </a:lnTo>
                      <a:lnTo>
                        <a:pt x="1570" y="1445"/>
                      </a:lnTo>
                      <a:lnTo>
                        <a:pt x="1627" y="1437"/>
                      </a:lnTo>
                      <a:lnTo>
                        <a:pt x="1659" y="1430"/>
                      </a:lnTo>
                      <a:lnTo>
                        <a:pt x="1734" y="1445"/>
                      </a:lnTo>
                      <a:lnTo>
                        <a:pt x="1765" y="1470"/>
                      </a:lnTo>
                      <a:lnTo>
                        <a:pt x="1822" y="1437"/>
                      </a:lnTo>
                      <a:lnTo>
                        <a:pt x="1864" y="1445"/>
                      </a:lnTo>
                      <a:lnTo>
                        <a:pt x="1871" y="1430"/>
                      </a:lnTo>
                      <a:lnTo>
                        <a:pt x="1920" y="1461"/>
                      </a:lnTo>
                      <a:lnTo>
                        <a:pt x="1959" y="1445"/>
                      </a:lnTo>
                      <a:lnTo>
                        <a:pt x="1952" y="1423"/>
                      </a:lnTo>
                      <a:lnTo>
                        <a:pt x="1970" y="1396"/>
                      </a:lnTo>
                      <a:lnTo>
                        <a:pt x="2002" y="1367"/>
                      </a:lnTo>
                      <a:lnTo>
                        <a:pt x="2022" y="1374"/>
                      </a:lnTo>
                      <a:lnTo>
                        <a:pt x="2114" y="1374"/>
                      </a:lnTo>
                      <a:lnTo>
                        <a:pt x="2140" y="1343"/>
                      </a:lnTo>
                      <a:lnTo>
                        <a:pt x="2156" y="1338"/>
                      </a:lnTo>
                      <a:lnTo>
                        <a:pt x="2164" y="1306"/>
                      </a:lnTo>
                      <a:lnTo>
                        <a:pt x="2197" y="1291"/>
                      </a:lnTo>
                      <a:lnTo>
                        <a:pt x="2213" y="1258"/>
                      </a:lnTo>
                      <a:lnTo>
                        <a:pt x="2202" y="1240"/>
                      </a:lnTo>
                      <a:lnTo>
                        <a:pt x="2197" y="1222"/>
                      </a:lnTo>
                      <a:lnTo>
                        <a:pt x="2213" y="1191"/>
                      </a:lnTo>
                      <a:lnTo>
                        <a:pt x="2219" y="1136"/>
                      </a:lnTo>
                      <a:lnTo>
                        <a:pt x="2254" y="1136"/>
                      </a:lnTo>
                      <a:lnTo>
                        <a:pt x="2294" y="1097"/>
                      </a:lnTo>
                      <a:lnTo>
                        <a:pt x="2294" y="1067"/>
                      </a:lnTo>
                      <a:lnTo>
                        <a:pt x="2286" y="1051"/>
                      </a:lnTo>
                      <a:lnTo>
                        <a:pt x="2294" y="1028"/>
                      </a:lnTo>
                      <a:lnTo>
                        <a:pt x="2325" y="1005"/>
                      </a:lnTo>
                      <a:lnTo>
                        <a:pt x="2325" y="975"/>
                      </a:lnTo>
                      <a:lnTo>
                        <a:pt x="2344" y="958"/>
                      </a:lnTo>
                      <a:lnTo>
                        <a:pt x="2359" y="927"/>
                      </a:lnTo>
                      <a:lnTo>
                        <a:pt x="2359" y="896"/>
                      </a:lnTo>
                      <a:lnTo>
                        <a:pt x="2398" y="866"/>
                      </a:lnTo>
                      <a:lnTo>
                        <a:pt x="2408" y="836"/>
                      </a:lnTo>
                      <a:lnTo>
                        <a:pt x="2432" y="813"/>
                      </a:lnTo>
                      <a:lnTo>
                        <a:pt x="2464" y="704"/>
                      </a:lnTo>
                      <a:lnTo>
                        <a:pt x="2496" y="682"/>
                      </a:lnTo>
                      <a:lnTo>
                        <a:pt x="2505" y="643"/>
                      </a:lnTo>
                      <a:lnTo>
                        <a:pt x="2504" y="621"/>
                      </a:lnTo>
                      <a:lnTo>
                        <a:pt x="2521" y="611"/>
                      </a:lnTo>
                      <a:lnTo>
                        <a:pt x="2537" y="572"/>
                      </a:lnTo>
                      <a:lnTo>
                        <a:pt x="2561" y="567"/>
                      </a:lnTo>
                      <a:lnTo>
                        <a:pt x="2576" y="529"/>
                      </a:lnTo>
                      <a:lnTo>
                        <a:pt x="2602" y="504"/>
                      </a:lnTo>
                      <a:lnTo>
                        <a:pt x="2619" y="465"/>
                      </a:lnTo>
                      <a:lnTo>
                        <a:pt x="2667" y="473"/>
                      </a:lnTo>
                      <a:lnTo>
                        <a:pt x="2685" y="427"/>
                      </a:lnTo>
                      <a:lnTo>
                        <a:pt x="2714" y="441"/>
                      </a:lnTo>
                      <a:lnTo>
                        <a:pt x="2740" y="457"/>
                      </a:lnTo>
                      <a:lnTo>
                        <a:pt x="2804" y="412"/>
                      </a:lnTo>
                      <a:lnTo>
                        <a:pt x="2805" y="388"/>
                      </a:lnTo>
                      <a:lnTo>
                        <a:pt x="2852" y="358"/>
                      </a:lnTo>
                      <a:lnTo>
                        <a:pt x="2839" y="335"/>
                      </a:lnTo>
                      <a:lnTo>
                        <a:pt x="2829" y="310"/>
                      </a:lnTo>
                      <a:lnTo>
                        <a:pt x="2838" y="287"/>
                      </a:lnTo>
                      <a:lnTo>
                        <a:pt x="2838" y="256"/>
                      </a:lnTo>
                      <a:lnTo>
                        <a:pt x="2766" y="249"/>
                      </a:lnTo>
                      <a:lnTo>
                        <a:pt x="2723" y="273"/>
                      </a:lnTo>
                      <a:lnTo>
                        <a:pt x="2715" y="231"/>
                      </a:lnTo>
                      <a:lnTo>
                        <a:pt x="2689" y="179"/>
                      </a:lnTo>
                      <a:lnTo>
                        <a:pt x="2635" y="172"/>
                      </a:lnTo>
                      <a:lnTo>
                        <a:pt x="2619" y="134"/>
                      </a:lnTo>
                      <a:lnTo>
                        <a:pt x="2603" y="119"/>
                      </a:lnTo>
                      <a:lnTo>
                        <a:pt x="2577" y="109"/>
                      </a:lnTo>
                      <a:lnTo>
                        <a:pt x="2570" y="80"/>
                      </a:lnTo>
                      <a:lnTo>
                        <a:pt x="2539" y="87"/>
                      </a:lnTo>
                      <a:lnTo>
                        <a:pt x="2515" y="110"/>
                      </a:lnTo>
                      <a:lnTo>
                        <a:pt x="2474" y="94"/>
                      </a:lnTo>
                      <a:lnTo>
                        <a:pt x="2407" y="124"/>
                      </a:lnTo>
                      <a:lnTo>
                        <a:pt x="2399" y="149"/>
                      </a:lnTo>
                      <a:lnTo>
                        <a:pt x="2335" y="111"/>
                      </a:lnTo>
                      <a:lnTo>
                        <a:pt x="2311" y="80"/>
                      </a:lnTo>
                      <a:lnTo>
                        <a:pt x="2294" y="48"/>
                      </a:lnTo>
                      <a:lnTo>
                        <a:pt x="2278" y="41"/>
                      </a:lnTo>
                      <a:lnTo>
                        <a:pt x="2271" y="18"/>
                      </a:lnTo>
                      <a:lnTo>
                        <a:pt x="2241" y="0"/>
                      </a:lnTo>
                      <a:lnTo>
                        <a:pt x="2213" y="17"/>
                      </a:lnTo>
                      <a:lnTo>
                        <a:pt x="2158" y="33"/>
                      </a:lnTo>
                      <a:lnTo>
                        <a:pt x="2113" y="49"/>
                      </a:lnTo>
                      <a:lnTo>
                        <a:pt x="2072" y="41"/>
                      </a:lnTo>
                      <a:lnTo>
                        <a:pt x="2044" y="19"/>
                      </a:lnTo>
                      <a:lnTo>
                        <a:pt x="2008" y="2"/>
                      </a:lnTo>
                      <a:lnTo>
                        <a:pt x="1976" y="2"/>
                      </a:lnTo>
                      <a:lnTo>
                        <a:pt x="1923" y="12"/>
                      </a:lnTo>
                      <a:lnTo>
                        <a:pt x="1854" y="25"/>
                      </a:lnTo>
                      <a:lnTo>
                        <a:pt x="1837" y="41"/>
                      </a:lnTo>
                      <a:lnTo>
                        <a:pt x="1822" y="79"/>
                      </a:lnTo>
                      <a:lnTo>
                        <a:pt x="1789" y="134"/>
                      </a:lnTo>
                      <a:lnTo>
                        <a:pt x="1773" y="179"/>
                      </a:lnTo>
                      <a:lnTo>
                        <a:pt x="1700" y="179"/>
                      </a:lnTo>
                      <a:lnTo>
                        <a:pt x="1693" y="211"/>
                      </a:lnTo>
                      <a:lnTo>
                        <a:pt x="1603" y="257"/>
                      </a:lnTo>
                      <a:lnTo>
                        <a:pt x="1587" y="242"/>
                      </a:lnTo>
                      <a:lnTo>
                        <a:pt x="1561" y="242"/>
                      </a:lnTo>
                      <a:lnTo>
                        <a:pt x="1547" y="218"/>
                      </a:lnTo>
                      <a:lnTo>
                        <a:pt x="1514" y="211"/>
                      </a:lnTo>
                      <a:lnTo>
                        <a:pt x="1496" y="173"/>
                      </a:lnTo>
                      <a:lnTo>
                        <a:pt x="1464" y="211"/>
                      </a:lnTo>
                      <a:lnTo>
                        <a:pt x="1424" y="233"/>
                      </a:lnTo>
                      <a:lnTo>
                        <a:pt x="1424" y="287"/>
                      </a:lnTo>
                      <a:lnTo>
                        <a:pt x="1378" y="294"/>
                      </a:lnTo>
                      <a:lnTo>
                        <a:pt x="1354" y="294"/>
                      </a:lnTo>
                      <a:lnTo>
                        <a:pt x="1326" y="311"/>
                      </a:lnTo>
                      <a:lnTo>
                        <a:pt x="1291" y="310"/>
                      </a:lnTo>
                      <a:lnTo>
                        <a:pt x="1270" y="303"/>
                      </a:lnTo>
                      <a:lnTo>
                        <a:pt x="1255" y="310"/>
                      </a:lnTo>
                      <a:lnTo>
                        <a:pt x="1212" y="310"/>
                      </a:lnTo>
                      <a:lnTo>
                        <a:pt x="1188" y="287"/>
                      </a:lnTo>
                      <a:lnTo>
                        <a:pt x="1148" y="319"/>
                      </a:lnTo>
                      <a:lnTo>
                        <a:pt x="1132" y="364"/>
                      </a:lnTo>
                      <a:lnTo>
                        <a:pt x="1132" y="401"/>
                      </a:lnTo>
                      <a:lnTo>
                        <a:pt x="1155" y="459"/>
                      </a:lnTo>
                      <a:lnTo>
                        <a:pt x="1107" y="483"/>
                      </a:lnTo>
                      <a:lnTo>
                        <a:pt x="1023" y="483"/>
                      </a:lnTo>
                      <a:lnTo>
                        <a:pt x="867" y="495"/>
                      </a:lnTo>
                      <a:lnTo>
                        <a:pt x="735" y="483"/>
                      </a:lnTo>
                      <a:lnTo>
                        <a:pt x="643" y="443"/>
                      </a:lnTo>
                      <a:lnTo>
                        <a:pt x="626" y="418"/>
                      </a:lnTo>
                      <a:lnTo>
                        <a:pt x="585" y="394"/>
                      </a:lnTo>
                      <a:lnTo>
                        <a:pt x="555" y="364"/>
                      </a:lnTo>
                      <a:lnTo>
                        <a:pt x="507" y="341"/>
                      </a:lnTo>
                      <a:lnTo>
                        <a:pt x="457" y="334"/>
                      </a:lnTo>
                      <a:lnTo>
                        <a:pt x="441" y="370"/>
                      </a:lnTo>
                      <a:lnTo>
                        <a:pt x="434" y="402"/>
                      </a:lnTo>
                      <a:lnTo>
                        <a:pt x="408" y="421"/>
                      </a:lnTo>
                      <a:lnTo>
                        <a:pt x="423" y="450"/>
                      </a:lnTo>
                      <a:lnTo>
                        <a:pt x="423" y="536"/>
                      </a:lnTo>
                      <a:lnTo>
                        <a:pt x="372" y="536"/>
                      </a:lnTo>
                      <a:lnTo>
                        <a:pt x="287" y="519"/>
                      </a:lnTo>
                      <a:lnTo>
                        <a:pt x="287" y="490"/>
                      </a:lnTo>
                      <a:lnTo>
                        <a:pt x="247" y="47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mpd="sng">
                  <a:solidFill>
                    <a:srgbClr val="092F49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Freeform 114"/>
                <p:cNvSpPr>
                  <a:spLocks/>
                </p:cNvSpPr>
                <p:nvPr/>
              </p:nvSpPr>
              <p:spPr bwMode="auto">
                <a:xfrm>
                  <a:off x="4047421" y="606344"/>
                  <a:ext cx="7065962" cy="5149653"/>
                </a:xfrm>
                <a:custGeom>
                  <a:avLst/>
                  <a:gdLst>
                    <a:gd name="T0" fmla="*/ 713 w 800"/>
                    <a:gd name="T1" fmla="*/ 518 h 583"/>
                    <a:gd name="T2" fmla="*/ 707 w 800"/>
                    <a:gd name="T3" fmla="*/ 486 h 583"/>
                    <a:gd name="T4" fmla="*/ 723 w 800"/>
                    <a:gd name="T5" fmla="*/ 468 h 583"/>
                    <a:gd name="T6" fmla="*/ 718 w 800"/>
                    <a:gd name="T7" fmla="*/ 440 h 583"/>
                    <a:gd name="T8" fmla="*/ 727 w 800"/>
                    <a:gd name="T9" fmla="*/ 416 h 583"/>
                    <a:gd name="T10" fmla="*/ 742 w 800"/>
                    <a:gd name="T11" fmla="*/ 401 h 583"/>
                    <a:gd name="T12" fmla="*/ 763 w 800"/>
                    <a:gd name="T13" fmla="*/ 420 h 583"/>
                    <a:gd name="T14" fmla="*/ 795 w 800"/>
                    <a:gd name="T15" fmla="*/ 408 h 583"/>
                    <a:gd name="T16" fmla="*/ 795 w 800"/>
                    <a:gd name="T17" fmla="*/ 391 h 583"/>
                    <a:gd name="T18" fmla="*/ 792 w 800"/>
                    <a:gd name="T19" fmla="*/ 373 h 583"/>
                    <a:gd name="T20" fmla="*/ 728 w 800"/>
                    <a:gd name="T21" fmla="*/ 360 h 583"/>
                    <a:gd name="T22" fmla="*/ 677 w 800"/>
                    <a:gd name="T23" fmla="*/ 350 h 583"/>
                    <a:gd name="T24" fmla="*/ 655 w 800"/>
                    <a:gd name="T25" fmla="*/ 303 h 583"/>
                    <a:gd name="T26" fmla="*/ 668 w 800"/>
                    <a:gd name="T27" fmla="*/ 213 h 583"/>
                    <a:gd name="T28" fmla="*/ 628 w 800"/>
                    <a:gd name="T29" fmla="*/ 138 h 583"/>
                    <a:gd name="T30" fmla="*/ 590 w 800"/>
                    <a:gd name="T31" fmla="*/ 83 h 583"/>
                    <a:gd name="T32" fmla="*/ 552 w 800"/>
                    <a:gd name="T33" fmla="*/ 8 h 583"/>
                    <a:gd name="T34" fmla="*/ 503 w 800"/>
                    <a:gd name="T35" fmla="*/ 15 h 583"/>
                    <a:gd name="T36" fmla="*/ 457 w 800"/>
                    <a:gd name="T37" fmla="*/ 48 h 583"/>
                    <a:gd name="T38" fmla="*/ 400 w 800"/>
                    <a:gd name="T39" fmla="*/ 68 h 583"/>
                    <a:gd name="T40" fmla="*/ 330 w 800"/>
                    <a:gd name="T41" fmla="*/ 45 h 583"/>
                    <a:gd name="T42" fmla="*/ 295 w 800"/>
                    <a:gd name="T43" fmla="*/ 36 h 583"/>
                    <a:gd name="T44" fmla="*/ 245 w 800"/>
                    <a:gd name="T45" fmla="*/ 36 h 583"/>
                    <a:gd name="T46" fmla="*/ 215 w 800"/>
                    <a:gd name="T47" fmla="*/ 50 h 583"/>
                    <a:gd name="T48" fmla="*/ 180 w 800"/>
                    <a:gd name="T49" fmla="*/ 63 h 583"/>
                    <a:gd name="T50" fmla="*/ 155 w 800"/>
                    <a:gd name="T51" fmla="*/ 90 h 583"/>
                    <a:gd name="T52" fmla="*/ 142 w 800"/>
                    <a:gd name="T53" fmla="*/ 123 h 583"/>
                    <a:gd name="T54" fmla="*/ 123 w 800"/>
                    <a:gd name="T55" fmla="*/ 158 h 583"/>
                    <a:gd name="T56" fmla="*/ 102 w 800"/>
                    <a:gd name="T57" fmla="*/ 190 h 583"/>
                    <a:gd name="T58" fmla="*/ 75 w 800"/>
                    <a:gd name="T59" fmla="*/ 228 h 583"/>
                    <a:gd name="T60" fmla="*/ 52 w 800"/>
                    <a:gd name="T61" fmla="*/ 245 h 583"/>
                    <a:gd name="T62" fmla="*/ 18 w 800"/>
                    <a:gd name="T63" fmla="*/ 253 h 583"/>
                    <a:gd name="T64" fmla="*/ 3 w 800"/>
                    <a:gd name="T65" fmla="*/ 276 h 583"/>
                    <a:gd name="T66" fmla="*/ 28 w 800"/>
                    <a:gd name="T67" fmla="*/ 293 h 583"/>
                    <a:gd name="T68" fmla="*/ 38 w 800"/>
                    <a:gd name="T69" fmla="*/ 343 h 583"/>
                    <a:gd name="T70" fmla="*/ 70 w 800"/>
                    <a:gd name="T71" fmla="*/ 366 h 583"/>
                    <a:gd name="T72" fmla="*/ 92 w 800"/>
                    <a:gd name="T73" fmla="*/ 396 h 583"/>
                    <a:gd name="T74" fmla="*/ 85 w 800"/>
                    <a:gd name="T75" fmla="*/ 426 h 583"/>
                    <a:gd name="T76" fmla="*/ 142 w 800"/>
                    <a:gd name="T77" fmla="*/ 475 h 583"/>
                    <a:gd name="T78" fmla="*/ 185 w 800"/>
                    <a:gd name="T79" fmla="*/ 450 h 583"/>
                    <a:gd name="T80" fmla="*/ 175 w 800"/>
                    <a:gd name="T81" fmla="*/ 486 h 583"/>
                    <a:gd name="T82" fmla="*/ 205 w 800"/>
                    <a:gd name="T83" fmla="*/ 515 h 583"/>
                    <a:gd name="T84" fmla="*/ 213 w 800"/>
                    <a:gd name="T85" fmla="*/ 553 h 583"/>
                    <a:gd name="T86" fmla="*/ 303 w 800"/>
                    <a:gd name="T87" fmla="*/ 568 h 583"/>
                    <a:gd name="T88" fmla="*/ 367 w 800"/>
                    <a:gd name="T89" fmla="*/ 566 h 583"/>
                    <a:gd name="T90" fmla="*/ 427 w 800"/>
                    <a:gd name="T91" fmla="*/ 581 h 583"/>
                    <a:gd name="T92" fmla="*/ 480 w 800"/>
                    <a:gd name="T93" fmla="*/ 553 h 583"/>
                    <a:gd name="T94" fmla="*/ 545 w 800"/>
                    <a:gd name="T95" fmla="*/ 525 h 583"/>
                    <a:gd name="T96" fmla="*/ 615 w 800"/>
                    <a:gd name="T97" fmla="*/ 533 h 583"/>
                    <a:gd name="T98" fmla="*/ 652 w 800"/>
                    <a:gd name="T99" fmla="*/ 535 h 583"/>
                    <a:gd name="T100" fmla="*/ 710 w 800"/>
                    <a:gd name="T101" fmla="*/ 566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00" h="583">
                      <a:moveTo>
                        <a:pt x="713" y="546"/>
                      </a:moveTo>
                      <a:lnTo>
                        <a:pt x="715" y="538"/>
                      </a:lnTo>
                      <a:lnTo>
                        <a:pt x="718" y="530"/>
                      </a:lnTo>
                      <a:lnTo>
                        <a:pt x="712" y="526"/>
                      </a:lnTo>
                      <a:lnTo>
                        <a:pt x="713" y="518"/>
                      </a:lnTo>
                      <a:lnTo>
                        <a:pt x="718" y="510"/>
                      </a:lnTo>
                      <a:lnTo>
                        <a:pt x="718" y="501"/>
                      </a:lnTo>
                      <a:lnTo>
                        <a:pt x="713" y="498"/>
                      </a:lnTo>
                      <a:lnTo>
                        <a:pt x="712" y="491"/>
                      </a:lnTo>
                      <a:lnTo>
                        <a:pt x="707" y="486"/>
                      </a:lnTo>
                      <a:lnTo>
                        <a:pt x="705" y="481"/>
                      </a:lnTo>
                      <a:lnTo>
                        <a:pt x="713" y="480"/>
                      </a:lnTo>
                      <a:lnTo>
                        <a:pt x="720" y="481"/>
                      </a:lnTo>
                      <a:lnTo>
                        <a:pt x="723" y="475"/>
                      </a:lnTo>
                      <a:lnTo>
                        <a:pt x="723" y="468"/>
                      </a:lnTo>
                      <a:lnTo>
                        <a:pt x="718" y="461"/>
                      </a:lnTo>
                      <a:lnTo>
                        <a:pt x="723" y="453"/>
                      </a:lnTo>
                      <a:lnTo>
                        <a:pt x="728" y="448"/>
                      </a:lnTo>
                      <a:lnTo>
                        <a:pt x="723" y="443"/>
                      </a:lnTo>
                      <a:lnTo>
                        <a:pt x="718" y="440"/>
                      </a:lnTo>
                      <a:lnTo>
                        <a:pt x="723" y="438"/>
                      </a:lnTo>
                      <a:lnTo>
                        <a:pt x="732" y="436"/>
                      </a:lnTo>
                      <a:lnTo>
                        <a:pt x="735" y="431"/>
                      </a:lnTo>
                      <a:lnTo>
                        <a:pt x="733" y="423"/>
                      </a:lnTo>
                      <a:lnTo>
                        <a:pt x="727" y="416"/>
                      </a:lnTo>
                      <a:lnTo>
                        <a:pt x="725" y="418"/>
                      </a:lnTo>
                      <a:lnTo>
                        <a:pt x="727" y="411"/>
                      </a:lnTo>
                      <a:lnTo>
                        <a:pt x="728" y="411"/>
                      </a:lnTo>
                      <a:lnTo>
                        <a:pt x="733" y="408"/>
                      </a:lnTo>
                      <a:lnTo>
                        <a:pt x="742" y="401"/>
                      </a:lnTo>
                      <a:lnTo>
                        <a:pt x="747" y="406"/>
                      </a:lnTo>
                      <a:lnTo>
                        <a:pt x="747" y="410"/>
                      </a:lnTo>
                      <a:lnTo>
                        <a:pt x="753" y="415"/>
                      </a:lnTo>
                      <a:lnTo>
                        <a:pt x="757" y="418"/>
                      </a:lnTo>
                      <a:lnTo>
                        <a:pt x="763" y="420"/>
                      </a:lnTo>
                      <a:lnTo>
                        <a:pt x="770" y="428"/>
                      </a:lnTo>
                      <a:lnTo>
                        <a:pt x="778" y="425"/>
                      </a:lnTo>
                      <a:lnTo>
                        <a:pt x="790" y="423"/>
                      </a:lnTo>
                      <a:lnTo>
                        <a:pt x="795" y="418"/>
                      </a:lnTo>
                      <a:lnTo>
                        <a:pt x="795" y="408"/>
                      </a:lnTo>
                      <a:lnTo>
                        <a:pt x="795" y="400"/>
                      </a:lnTo>
                      <a:lnTo>
                        <a:pt x="792" y="396"/>
                      </a:lnTo>
                      <a:lnTo>
                        <a:pt x="793" y="395"/>
                      </a:lnTo>
                      <a:lnTo>
                        <a:pt x="793" y="393"/>
                      </a:lnTo>
                      <a:lnTo>
                        <a:pt x="795" y="391"/>
                      </a:lnTo>
                      <a:lnTo>
                        <a:pt x="800" y="390"/>
                      </a:lnTo>
                      <a:lnTo>
                        <a:pt x="800" y="383"/>
                      </a:lnTo>
                      <a:lnTo>
                        <a:pt x="795" y="378"/>
                      </a:lnTo>
                      <a:lnTo>
                        <a:pt x="798" y="375"/>
                      </a:lnTo>
                      <a:lnTo>
                        <a:pt x="792" y="373"/>
                      </a:lnTo>
                      <a:lnTo>
                        <a:pt x="788" y="358"/>
                      </a:lnTo>
                      <a:lnTo>
                        <a:pt x="777" y="348"/>
                      </a:lnTo>
                      <a:lnTo>
                        <a:pt x="758" y="351"/>
                      </a:lnTo>
                      <a:lnTo>
                        <a:pt x="743" y="363"/>
                      </a:lnTo>
                      <a:lnTo>
                        <a:pt x="728" y="360"/>
                      </a:lnTo>
                      <a:lnTo>
                        <a:pt x="718" y="365"/>
                      </a:lnTo>
                      <a:lnTo>
                        <a:pt x="718" y="375"/>
                      </a:lnTo>
                      <a:lnTo>
                        <a:pt x="702" y="378"/>
                      </a:lnTo>
                      <a:lnTo>
                        <a:pt x="680" y="366"/>
                      </a:lnTo>
                      <a:lnTo>
                        <a:pt x="677" y="350"/>
                      </a:lnTo>
                      <a:lnTo>
                        <a:pt x="660" y="340"/>
                      </a:lnTo>
                      <a:lnTo>
                        <a:pt x="660" y="333"/>
                      </a:lnTo>
                      <a:lnTo>
                        <a:pt x="670" y="328"/>
                      </a:lnTo>
                      <a:lnTo>
                        <a:pt x="672" y="316"/>
                      </a:lnTo>
                      <a:lnTo>
                        <a:pt x="655" y="303"/>
                      </a:lnTo>
                      <a:lnTo>
                        <a:pt x="657" y="285"/>
                      </a:lnTo>
                      <a:lnTo>
                        <a:pt x="653" y="270"/>
                      </a:lnTo>
                      <a:lnTo>
                        <a:pt x="662" y="251"/>
                      </a:lnTo>
                      <a:lnTo>
                        <a:pt x="668" y="233"/>
                      </a:lnTo>
                      <a:lnTo>
                        <a:pt x="668" y="213"/>
                      </a:lnTo>
                      <a:lnTo>
                        <a:pt x="667" y="193"/>
                      </a:lnTo>
                      <a:lnTo>
                        <a:pt x="660" y="173"/>
                      </a:lnTo>
                      <a:lnTo>
                        <a:pt x="650" y="153"/>
                      </a:lnTo>
                      <a:lnTo>
                        <a:pt x="633" y="145"/>
                      </a:lnTo>
                      <a:lnTo>
                        <a:pt x="628" y="138"/>
                      </a:lnTo>
                      <a:lnTo>
                        <a:pt x="628" y="130"/>
                      </a:lnTo>
                      <a:lnTo>
                        <a:pt x="623" y="118"/>
                      </a:lnTo>
                      <a:lnTo>
                        <a:pt x="610" y="113"/>
                      </a:lnTo>
                      <a:lnTo>
                        <a:pt x="598" y="96"/>
                      </a:lnTo>
                      <a:lnTo>
                        <a:pt x="590" y="83"/>
                      </a:lnTo>
                      <a:lnTo>
                        <a:pt x="585" y="70"/>
                      </a:lnTo>
                      <a:lnTo>
                        <a:pt x="582" y="50"/>
                      </a:lnTo>
                      <a:lnTo>
                        <a:pt x="572" y="35"/>
                      </a:lnTo>
                      <a:lnTo>
                        <a:pt x="567" y="23"/>
                      </a:lnTo>
                      <a:lnTo>
                        <a:pt x="552" y="8"/>
                      </a:lnTo>
                      <a:lnTo>
                        <a:pt x="547" y="1"/>
                      </a:lnTo>
                      <a:lnTo>
                        <a:pt x="537" y="0"/>
                      </a:lnTo>
                      <a:lnTo>
                        <a:pt x="525" y="10"/>
                      </a:lnTo>
                      <a:lnTo>
                        <a:pt x="508" y="10"/>
                      </a:lnTo>
                      <a:lnTo>
                        <a:pt x="503" y="15"/>
                      </a:lnTo>
                      <a:lnTo>
                        <a:pt x="500" y="33"/>
                      </a:lnTo>
                      <a:lnTo>
                        <a:pt x="490" y="36"/>
                      </a:lnTo>
                      <a:lnTo>
                        <a:pt x="475" y="35"/>
                      </a:lnTo>
                      <a:lnTo>
                        <a:pt x="462" y="38"/>
                      </a:lnTo>
                      <a:lnTo>
                        <a:pt x="457" y="48"/>
                      </a:lnTo>
                      <a:lnTo>
                        <a:pt x="445" y="48"/>
                      </a:lnTo>
                      <a:lnTo>
                        <a:pt x="433" y="46"/>
                      </a:lnTo>
                      <a:lnTo>
                        <a:pt x="422" y="50"/>
                      </a:lnTo>
                      <a:lnTo>
                        <a:pt x="412" y="61"/>
                      </a:lnTo>
                      <a:lnTo>
                        <a:pt x="400" y="68"/>
                      </a:lnTo>
                      <a:lnTo>
                        <a:pt x="388" y="63"/>
                      </a:lnTo>
                      <a:lnTo>
                        <a:pt x="372" y="50"/>
                      </a:lnTo>
                      <a:lnTo>
                        <a:pt x="355" y="41"/>
                      </a:lnTo>
                      <a:lnTo>
                        <a:pt x="337" y="48"/>
                      </a:lnTo>
                      <a:lnTo>
                        <a:pt x="330" y="45"/>
                      </a:lnTo>
                      <a:lnTo>
                        <a:pt x="322" y="40"/>
                      </a:lnTo>
                      <a:lnTo>
                        <a:pt x="315" y="38"/>
                      </a:lnTo>
                      <a:lnTo>
                        <a:pt x="308" y="45"/>
                      </a:lnTo>
                      <a:lnTo>
                        <a:pt x="300" y="43"/>
                      </a:lnTo>
                      <a:lnTo>
                        <a:pt x="295" y="36"/>
                      </a:lnTo>
                      <a:lnTo>
                        <a:pt x="280" y="33"/>
                      </a:lnTo>
                      <a:lnTo>
                        <a:pt x="270" y="35"/>
                      </a:lnTo>
                      <a:lnTo>
                        <a:pt x="258" y="25"/>
                      </a:lnTo>
                      <a:lnTo>
                        <a:pt x="248" y="25"/>
                      </a:lnTo>
                      <a:lnTo>
                        <a:pt x="245" y="36"/>
                      </a:lnTo>
                      <a:lnTo>
                        <a:pt x="228" y="35"/>
                      </a:lnTo>
                      <a:lnTo>
                        <a:pt x="222" y="38"/>
                      </a:lnTo>
                      <a:lnTo>
                        <a:pt x="227" y="48"/>
                      </a:lnTo>
                      <a:lnTo>
                        <a:pt x="223" y="53"/>
                      </a:lnTo>
                      <a:lnTo>
                        <a:pt x="215" y="50"/>
                      </a:lnTo>
                      <a:lnTo>
                        <a:pt x="207" y="55"/>
                      </a:lnTo>
                      <a:lnTo>
                        <a:pt x="202" y="61"/>
                      </a:lnTo>
                      <a:lnTo>
                        <a:pt x="190" y="58"/>
                      </a:lnTo>
                      <a:lnTo>
                        <a:pt x="185" y="63"/>
                      </a:lnTo>
                      <a:lnTo>
                        <a:pt x="180" y="63"/>
                      </a:lnTo>
                      <a:lnTo>
                        <a:pt x="170" y="68"/>
                      </a:lnTo>
                      <a:lnTo>
                        <a:pt x="165" y="76"/>
                      </a:lnTo>
                      <a:lnTo>
                        <a:pt x="157" y="81"/>
                      </a:lnTo>
                      <a:lnTo>
                        <a:pt x="157" y="86"/>
                      </a:lnTo>
                      <a:lnTo>
                        <a:pt x="155" y="90"/>
                      </a:lnTo>
                      <a:lnTo>
                        <a:pt x="148" y="96"/>
                      </a:lnTo>
                      <a:lnTo>
                        <a:pt x="152" y="105"/>
                      </a:lnTo>
                      <a:lnTo>
                        <a:pt x="143" y="110"/>
                      </a:lnTo>
                      <a:lnTo>
                        <a:pt x="142" y="115"/>
                      </a:lnTo>
                      <a:lnTo>
                        <a:pt x="142" y="123"/>
                      </a:lnTo>
                      <a:lnTo>
                        <a:pt x="140" y="131"/>
                      </a:lnTo>
                      <a:lnTo>
                        <a:pt x="135" y="133"/>
                      </a:lnTo>
                      <a:lnTo>
                        <a:pt x="130" y="141"/>
                      </a:lnTo>
                      <a:lnTo>
                        <a:pt x="132" y="151"/>
                      </a:lnTo>
                      <a:lnTo>
                        <a:pt x="123" y="158"/>
                      </a:lnTo>
                      <a:lnTo>
                        <a:pt x="115" y="160"/>
                      </a:lnTo>
                      <a:lnTo>
                        <a:pt x="113" y="168"/>
                      </a:lnTo>
                      <a:lnTo>
                        <a:pt x="112" y="176"/>
                      </a:lnTo>
                      <a:lnTo>
                        <a:pt x="105" y="186"/>
                      </a:lnTo>
                      <a:lnTo>
                        <a:pt x="102" y="190"/>
                      </a:lnTo>
                      <a:lnTo>
                        <a:pt x="95" y="196"/>
                      </a:lnTo>
                      <a:lnTo>
                        <a:pt x="93" y="205"/>
                      </a:lnTo>
                      <a:lnTo>
                        <a:pt x="90" y="215"/>
                      </a:lnTo>
                      <a:lnTo>
                        <a:pt x="85" y="221"/>
                      </a:lnTo>
                      <a:lnTo>
                        <a:pt x="75" y="228"/>
                      </a:lnTo>
                      <a:lnTo>
                        <a:pt x="70" y="235"/>
                      </a:lnTo>
                      <a:lnTo>
                        <a:pt x="72" y="243"/>
                      </a:lnTo>
                      <a:lnTo>
                        <a:pt x="65" y="248"/>
                      </a:lnTo>
                      <a:lnTo>
                        <a:pt x="58" y="243"/>
                      </a:lnTo>
                      <a:lnTo>
                        <a:pt x="52" y="245"/>
                      </a:lnTo>
                      <a:lnTo>
                        <a:pt x="50" y="240"/>
                      </a:lnTo>
                      <a:lnTo>
                        <a:pt x="40" y="241"/>
                      </a:lnTo>
                      <a:lnTo>
                        <a:pt x="37" y="253"/>
                      </a:lnTo>
                      <a:lnTo>
                        <a:pt x="32" y="258"/>
                      </a:lnTo>
                      <a:lnTo>
                        <a:pt x="18" y="253"/>
                      </a:lnTo>
                      <a:lnTo>
                        <a:pt x="8" y="258"/>
                      </a:lnTo>
                      <a:lnTo>
                        <a:pt x="5" y="258"/>
                      </a:lnTo>
                      <a:lnTo>
                        <a:pt x="0" y="263"/>
                      </a:lnTo>
                      <a:lnTo>
                        <a:pt x="2" y="265"/>
                      </a:lnTo>
                      <a:lnTo>
                        <a:pt x="3" y="276"/>
                      </a:lnTo>
                      <a:lnTo>
                        <a:pt x="8" y="278"/>
                      </a:lnTo>
                      <a:lnTo>
                        <a:pt x="13" y="280"/>
                      </a:lnTo>
                      <a:lnTo>
                        <a:pt x="15" y="288"/>
                      </a:lnTo>
                      <a:lnTo>
                        <a:pt x="18" y="295"/>
                      </a:lnTo>
                      <a:lnTo>
                        <a:pt x="28" y="293"/>
                      </a:lnTo>
                      <a:lnTo>
                        <a:pt x="30" y="301"/>
                      </a:lnTo>
                      <a:lnTo>
                        <a:pt x="37" y="306"/>
                      </a:lnTo>
                      <a:lnTo>
                        <a:pt x="40" y="315"/>
                      </a:lnTo>
                      <a:lnTo>
                        <a:pt x="37" y="335"/>
                      </a:lnTo>
                      <a:lnTo>
                        <a:pt x="38" y="343"/>
                      </a:lnTo>
                      <a:lnTo>
                        <a:pt x="45" y="345"/>
                      </a:lnTo>
                      <a:lnTo>
                        <a:pt x="45" y="355"/>
                      </a:lnTo>
                      <a:lnTo>
                        <a:pt x="57" y="363"/>
                      </a:lnTo>
                      <a:lnTo>
                        <a:pt x="63" y="363"/>
                      </a:lnTo>
                      <a:lnTo>
                        <a:pt x="70" y="366"/>
                      </a:lnTo>
                      <a:lnTo>
                        <a:pt x="70" y="371"/>
                      </a:lnTo>
                      <a:lnTo>
                        <a:pt x="88" y="378"/>
                      </a:lnTo>
                      <a:lnTo>
                        <a:pt x="93" y="378"/>
                      </a:lnTo>
                      <a:lnTo>
                        <a:pt x="93" y="385"/>
                      </a:lnTo>
                      <a:lnTo>
                        <a:pt x="92" y="396"/>
                      </a:lnTo>
                      <a:lnTo>
                        <a:pt x="90" y="403"/>
                      </a:lnTo>
                      <a:lnTo>
                        <a:pt x="95" y="408"/>
                      </a:lnTo>
                      <a:lnTo>
                        <a:pt x="95" y="415"/>
                      </a:lnTo>
                      <a:lnTo>
                        <a:pt x="85" y="420"/>
                      </a:lnTo>
                      <a:lnTo>
                        <a:pt x="85" y="426"/>
                      </a:lnTo>
                      <a:lnTo>
                        <a:pt x="93" y="435"/>
                      </a:lnTo>
                      <a:lnTo>
                        <a:pt x="102" y="445"/>
                      </a:lnTo>
                      <a:lnTo>
                        <a:pt x="130" y="448"/>
                      </a:lnTo>
                      <a:lnTo>
                        <a:pt x="135" y="458"/>
                      </a:lnTo>
                      <a:lnTo>
                        <a:pt x="142" y="475"/>
                      </a:lnTo>
                      <a:lnTo>
                        <a:pt x="150" y="471"/>
                      </a:lnTo>
                      <a:lnTo>
                        <a:pt x="153" y="458"/>
                      </a:lnTo>
                      <a:lnTo>
                        <a:pt x="162" y="443"/>
                      </a:lnTo>
                      <a:lnTo>
                        <a:pt x="173" y="445"/>
                      </a:lnTo>
                      <a:lnTo>
                        <a:pt x="185" y="450"/>
                      </a:lnTo>
                      <a:lnTo>
                        <a:pt x="188" y="458"/>
                      </a:lnTo>
                      <a:lnTo>
                        <a:pt x="183" y="463"/>
                      </a:lnTo>
                      <a:lnTo>
                        <a:pt x="175" y="473"/>
                      </a:lnTo>
                      <a:lnTo>
                        <a:pt x="180" y="480"/>
                      </a:lnTo>
                      <a:lnTo>
                        <a:pt x="175" y="486"/>
                      </a:lnTo>
                      <a:lnTo>
                        <a:pt x="178" y="493"/>
                      </a:lnTo>
                      <a:lnTo>
                        <a:pt x="185" y="496"/>
                      </a:lnTo>
                      <a:lnTo>
                        <a:pt x="193" y="500"/>
                      </a:lnTo>
                      <a:lnTo>
                        <a:pt x="195" y="506"/>
                      </a:lnTo>
                      <a:lnTo>
                        <a:pt x="205" y="515"/>
                      </a:lnTo>
                      <a:lnTo>
                        <a:pt x="220" y="520"/>
                      </a:lnTo>
                      <a:lnTo>
                        <a:pt x="222" y="530"/>
                      </a:lnTo>
                      <a:lnTo>
                        <a:pt x="213" y="540"/>
                      </a:lnTo>
                      <a:lnTo>
                        <a:pt x="210" y="545"/>
                      </a:lnTo>
                      <a:lnTo>
                        <a:pt x="213" y="553"/>
                      </a:lnTo>
                      <a:lnTo>
                        <a:pt x="233" y="555"/>
                      </a:lnTo>
                      <a:lnTo>
                        <a:pt x="247" y="551"/>
                      </a:lnTo>
                      <a:lnTo>
                        <a:pt x="265" y="555"/>
                      </a:lnTo>
                      <a:lnTo>
                        <a:pt x="280" y="558"/>
                      </a:lnTo>
                      <a:lnTo>
                        <a:pt x="303" y="568"/>
                      </a:lnTo>
                      <a:lnTo>
                        <a:pt x="315" y="568"/>
                      </a:lnTo>
                      <a:lnTo>
                        <a:pt x="325" y="578"/>
                      </a:lnTo>
                      <a:lnTo>
                        <a:pt x="342" y="578"/>
                      </a:lnTo>
                      <a:lnTo>
                        <a:pt x="352" y="568"/>
                      </a:lnTo>
                      <a:lnTo>
                        <a:pt x="367" y="566"/>
                      </a:lnTo>
                      <a:lnTo>
                        <a:pt x="383" y="573"/>
                      </a:lnTo>
                      <a:lnTo>
                        <a:pt x="393" y="568"/>
                      </a:lnTo>
                      <a:lnTo>
                        <a:pt x="403" y="576"/>
                      </a:lnTo>
                      <a:lnTo>
                        <a:pt x="418" y="578"/>
                      </a:lnTo>
                      <a:lnTo>
                        <a:pt x="427" y="581"/>
                      </a:lnTo>
                      <a:lnTo>
                        <a:pt x="445" y="583"/>
                      </a:lnTo>
                      <a:lnTo>
                        <a:pt x="450" y="578"/>
                      </a:lnTo>
                      <a:lnTo>
                        <a:pt x="467" y="573"/>
                      </a:lnTo>
                      <a:lnTo>
                        <a:pt x="477" y="560"/>
                      </a:lnTo>
                      <a:lnTo>
                        <a:pt x="480" y="553"/>
                      </a:lnTo>
                      <a:lnTo>
                        <a:pt x="492" y="548"/>
                      </a:lnTo>
                      <a:lnTo>
                        <a:pt x="502" y="540"/>
                      </a:lnTo>
                      <a:lnTo>
                        <a:pt x="513" y="531"/>
                      </a:lnTo>
                      <a:lnTo>
                        <a:pt x="530" y="530"/>
                      </a:lnTo>
                      <a:lnTo>
                        <a:pt x="545" y="525"/>
                      </a:lnTo>
                      <a:lnTo>
                        <a:pt x="560" y="518"/>
                      </a:lnTo>
                      <a:lnTo>
                        <a:pt x="585" y="515"/>
                      </a:lnTo>
                      <a:lnTo>
                        <a:pt x="600" y="525"/>
                      </a:lnTo>
                      <a:lnTo>
                        <a:pt x="603" y="533"/>
                      </a:lnTo>
                      <a:lnTo>
                        <a:pt x="615" y="533"/>
                      </a:lnTo>
                      <a:lnTo>
                        <a:pt x="625" y="528"/>
                      </a:lnTo>
                      <a:lnTo>
                        <a:pt x="633" y="530"/>
                      </a:lnTo>
                      <a:lnTo>
                        <a:pt x="635" y="540"/>
                      </a:lnTo>
                      <a:lnTo>
                        <a:pt x="642" y="540"/>
                      </a:lnTo>
                      <a:lnTo>
                        <a:pt x="652" y="535"/>
                      </a:lnTo>
                      <a:lnTo>
                        <a:pt x="660" y="535"/>
                      </a:lnTo>
                      <a:lnTo>
                        <a:pt x="662" y="550"/>
                      </a:lnTo>
                      <a:lnTo>
                        <a:pt x="672" y="560"/>
                      </a:lnTo>
                      <a:lnTo>
                        <a:pt x="685" y="563"/>
                      </a:lnTo>
                      <a:lnTo>
                        <a:pt x="710" y="566"/>
                      </a:lnTo>
                      <a:lnTo>
                        <a:pt x="712" y="558"/>
                      </a:lnTo>
                      <a:lnTo>
                        <a:pt x="713" y="54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ap="flat" cmpd="sng">
                  <a:solidFill>
                    <a:srgbClr val="092F4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6796968" y="2320051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212371" y="2807216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276" y="1549686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797922" y="1150475"/>
                <a:ext cx="1998092" cy="35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Solvers’ Cup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20763" y="1616215"/>
                <a:ext cx="13896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Cluj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931" y="2009140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5" name="Arc 14"/>
              <p:cNvSpPr/>
              <p:nvPr/>
            </p:nvSpPr>
            <p:spPr>
              <a:xfrm>
                <a:off x="6677138" y="805182"/>
                <a:ext cx="1719506" cy="1370358"/>
              </a:xfrm>
              <a:prstGeom prst="arc">
                <a:avLst>
                  <a:gd name="adj1" fmla="val 12113574"/>
                  <a:gd name="adj2" fmla="val 386805"/>
                </a:avLst>
              </a:prstGeom>
              <a:ln w="38100">
                <a:solidFill>
                  <a:srgbClr val="72C5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229" y="222445"/>
              <a:ext cx="1710319" cy="1710319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50000"/>
                </a:prst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632834" y="762273"/>
            <a:ext cx="6336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b="1" dirty="0" err="1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Synergy</a:t>
            </a:r>
            <a:r>
              <a:rPr lang="hu-HU" sz="66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Consulting</a:t>
            </a:r>
            <a:endParaRPr lang="en-US" sz="66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61679" y="3428355"/>
            <a:ext cx="1492884" cy="1492884"/>
            <a:chOff x="3871020" y="2779394"/>
            <a:chExt cx="1492884" cy="1492884"/>
          </a:xfrm>
        </p:grpSpPr>
        <p:sp>
          <p:nvSpPr>
            <p:cNvPr id="21" name="Oval 20"/>
            <p:cNvSpPr/>
            <p:nvPr/>
          </p:nvSpPr>
          <p:spPr>
            <a:xfrm>
              <a:off x="3871020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144" y="3038314"/>
              <a:ext cx="886635" cy="97504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029904" y="3428355"/>
            <a:ext cx="1492884" cy="1492884"/>
            <a:chOff x="6798142" y="2779394"/>
            <a:chExt cx="1492884" cy="1492884"/>
          </a:xfrm>
        </p:grpSpPr>
        <p:sp>
          <p:nvSpPr>
            <p:cNvPr id="24" name="Oval 23"/>
            <p:cNvSpPr/>
            <p:nvPr/>
          </p:nvSpPr>
          <p:spPr>
            <a:xfrm>
              <a:off x="6798142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9" t="5829" r="10665" b="6720"/>
            <a:stretch/>
          </p:blipFill>
          <p:spPr>
            <a:xfrm>
              <a:off x="7140784" y="3089678"/>
              <a:ext cx="807600" cy="87352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198129" y="3428355"/>
            <a:ext cx="1492884" cy="1492884"/>
            <a:chOff x="9725265" y="2779394"/>
            <a:chExt cx="1492884" cy="1492884"/>
          </a:xfrm>
        </p:grpSpPr>
        <p:sp>
          <p:nvSpPr>
            <p:cNvPr id="27" name="Oval 26"/>
            <p:cNvSpPr/>
            <p:nvPr/>
          </p:nvSpPr>
          <p:spPr>
            <a:xfrm>
              <a:off x="9725265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5" t="7773" r="11556" b="13075"/>
            <a:stretch/>
          </p:blipFill>
          <p:spPr>
            <a:xfrm>
              <a:off x="10001537" y="3081615"/>
              <a:ext cx="940339" cy="89272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93454" y="3428355"/>
            <a:ext cx="1492884" cy="1492884"/>
            <a:chOff x="943898" y="2779394"/>
            <a:chExt cx="1492884" cy="1492884"/>
          </a:xfrm>
        </p:grpSpPr>
        <p:sp>
          <p:nvSpPr>
            <p:cNvPr id="30" name="Oval 29"/>
            <p:cNvSpPr/>
            <p:nvPr/>
          </p:nvSpPr>
          <p:spPr>
            <a:xfrm>
              <a:off x="943898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4" b="95489" l="3947" r="894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6" y="3026401"/>
              <a:ext cx="1141567" cy="99887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46650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72246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Rita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799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Gyopár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3737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Norbert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5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7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goal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challenges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07079" y="1645920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E1B"/>
                </a:solidFill>
              </a:rPr>
              <a:t>Our overall goal is to have a great overall goal by October 4</a:t>
            </a:r>
            <a:r>
              <a:rPr lang="en-US" b="1" baseline="30000" dirty="0">
                <a:solidFill>
                  <a:srgbClr val="000E1B"/>
                </a:solidFill>
              </a:rPr>
              <a:t>th</a:t>
            </a:r>
            <a:r>
              <a:rPr lang="en-US" b="1" dirty="0">
                <a:solidFill>
                  <a:srgbClr val="000E1B"/>
                </a:solidFill>
              </a:rPr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2551363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2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3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4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99659" y="1088571"/>
            <a:ext cx="6894286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01145" y="503796"/>
            <a:ext cx="489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Struktúra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4345" y="4321405"/>
            <a:ext cx="191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Elemzés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0044" y="4321405"/>
            <a:ext cx="2173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Stratégia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41664" y="4321405"/>
            <a:ext cx="289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Eredmények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66" y="3292994"/>
            <a:ext cx="969306" cy="96930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24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304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Triangle 40"/>
          <p:cNvSpPr/>
          <p:nvPr/>
        </p:nvSpPr>
        <p:spPr>
          <a:xfrm rot="16200000">
            <a:off x="6531420" y="1182680"/>
            <a:ext cx="5345539" cy="5975623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7043" y="3502153"/>
            <a:ext cx="4323199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7043" y="5522550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6452" y="3625133"/>
            <a:ext cx="390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Korlátolt termékportfólió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38" y="1928194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7043" y="4170706"/>
            <a:ext cx="5133798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7043" y="4839259"/>
            <a:ext cx="6004440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5920" y="4972970"/>
            <a:ext cx="475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Hatékony marketing hiánya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919" y="4301120"/>
            <a:ext cx="429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Szűk fogyasztói réteg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6452" y="5779267"/>
            <a:ext cx="625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Bent Arrow 30"/>
          <p:cNvSpPr/>
          <p:nvPr/>
        </p:nvSpPr>
        <p:spPr>
          <a:xfrm rot="5400000">
            <a:off x="2702841" y="1015354"/>
            <a:ext cx="2140122" cy="6751719"/>
          </a:xfrm>
          <a:prstGeom prst="bentArrow">
            <a:avLst>
              <a:gd name="adj1" fmla="val 4531"/>
              <a:gd name="adj2" fmla="val 11129"/>
              <a:gd name="adj3" fmla="val 11360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100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969" y="4440206"/>
            <a:ext cx="2140122" cy="21401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5226" y="5779267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3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87110" y="5507812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42178" y="4162044"/>
            <a:ext cx="518668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39899" y="4834928"/>
            <a:ext cx="638896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29228" y="4968639"/>
            <a:ext cx="5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fogyasztói csoportok elérése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1054" y="4292457"/>
            <a:ext cx="448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Termékortfólió bővítése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6520" y="5764529"/>
            <a:ext cx="686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Bent Arrow 23"/>
          <p:cNvSpPr/>
          <p:nvPr/>
        </p:nvSpPr>
        <p:spPr>
          <a:xfrm>
            <a:off x="3959661" y="2090796"/>
            <a:ext cx="5236255" cy="4453672"/>
          </a:xfrm>
          <a:prstGeom prst="bentArrow">
            <a:avLst>
              <a:gd name="adj1" fmla="val 3673"/>
              <a:gd name="adj2" fmla="val 5736"/>
              <a:gd name="adj3" fmla="val 4925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967326" y="2808691"/>
            <a:ext cx="286153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25358" y="2931670"/>
            <a:ext cx="3729367" cy="37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8479" y="5217370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811146" y="3487464"/>
            <a:ext cx="401771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825008" y="3617877"/>
            <a:ext cx="2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 értékesítés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Right Triangle 46"/>
          <p:cNvSpPr/>
          <p:nvPr/>
        </p:nvSpPr>
        <p:spPr>
          <a:xfrm rot="5400000">
            <a:off x="239043" y="-262796"/>
            <a:ext cx="4228214" cy="4726598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" y="378363"/>
            <a:ext cx="1850294" cy="18502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079231" y="2028804"/>
            <a:ext cx="271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rgbClr val="B5C75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2021: 34%</a:t>
            </a:r>
            <a:endParaRPr lang="en-US" sz="3600" b="1" dirty="0">
              <a:solidFill>
                <a:srgbClr val="B5C75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98208" y="5702973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4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Egyenes összekötő 38"/>
          <p:cNvCxnSpPr>
            <a:stCxn id="19" idx="3"/>
            <a:endCxn id="36" idx="1"/>
          </p:cNvCxnSpPr>
          <p:nvPr/>
        </p:nvCxnSpPr>
        <p:spPr>
          <a:xfrm flipV="1">
            <a:off x="8750528" y="5160720"/>
            <a:ext cx="553423" cy="465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Egyenes összekötő 38"/>
          <p:cNvCxnSpPr>
            <a:stCxn id="19" idx="3"/>
            <a:endCxn id="35" idx="1"/>
          </p:cNvCxnSpPr>
          <p:nvPr/>
        </p:nvCxnSpPr>
        <p:spPr>
          <a:xfrm>
            <a:off x="8750528" y="5626499"/>
            <a:ext cx="553423" cy="475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41"/>
          <p:cNvCxnSpPr/>
          <p:nvPr/>
        </p:nvCxnSpPr>
        <p:spPr>
          <a:xfrm flipV="1">
            <a:off x="5260946" y="561190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Egyenes összekötő 38"/>
          <p:cNvCxnSpPr/>
          <p:nvPr/>
        </p:nvCxnSpPr>
        <p:spPr>
          <a:xfrm flipV="1">
            <a:off x="5450733" y="232836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zövegdoboz 16"/>
          <p:cNvSpPr txBox="1"/>
          <p:nvPr/>
        </p:nvSpPr>
        <p:spPr>
          <a:xfrm>
            <a:off x="4320552" y="2035974"/>
            <a:ext cx="1906819" cy="594360"/>
          </a:xfrm>
          <a:prstGeom prst="rect">
            <a:avLst/>
          </a:prstGeom>
          <a:solidFill>
            <a:srgbClr val="092F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További terjeszkedés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926B7-AD9D-4185-82CD-ADD7D3EB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églalap 9"/>
          <p:cNvSpPr/>
          <p:nvPr/>
        </p:nvSpPr>
        <p:spPr>
          <a:xfrm>
            <a:off x="4304276" y="5304608"/>
            <a:ext cx="1923095" cy="59436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églalap 33"/>
          <p:cNvSpPr/>
          <p:nvPr/>
        </p:nvSpPr>
        <p:spPr>
          <a:xfrm>
            <a:off x="6843804" y="2035975"/>
            <a:ext cx="1921816" cy="58477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zövegdoboz 34"/>
          <p:cNvSpPr txBox="1"/>
          <p:nvPr/>
        </p:nvSpPr>
        <p:spPr>
          <a:xfrm>
            <a:off x="6843804" y="2153275"/>
            <a:ext cx="1921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üzletek nyitása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églalap 40"/>
          <p:cNvSpPr/>
          <p:nvPr/>
        </p:nvSpPr>
        <p:spPr>
          <a:xfrm>
            <a:off x="6828714" y="3242216"/>
            <a:ext cx="1921815" cy="598597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Portfóliólió-bővítés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Szorzás 37"/>
          <p:cNvSpPr/>
          <p:nvPr/>
        </p:nvSpPr>
        <p:spPr>
          <a:xfrm>
            <a:off x="8845636" y="2119199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églalap 43"/>
          <p:cNvSpPr/>
          <p:nvPr/>
        </p:nvSpPr>
        <p:spPr>
          <a:xfrm>
            <a:off x="6827433" y="5304609"/>
            <a:ext cx="1923095" cy="643780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szolgáltatás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4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8858000" y="3328486"/>
            <a:ext cx="481507" cy="395451"/>
          </a:xfrm>
          <a:prstGeom prst="rect">
            <a:avLst/>
          </a:prstGeom>
        </p:spPr>
      </p:pic>
      <p:sp>
        <p:nvSpPr>
          <p:cNvPr id="32" name="Téglalap 40"/>
          <p:cNvSpPr/>
          <p:nvPr/>
        </p:nvSpPr>
        <p:spPr>
          <a:xfrm>
            <a:off x="6828713" y="4128617"/>
            <a:ext cx="1921815" cy="618174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Árcsökkentés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églalap 43"/>
          <p:cNvSpPr/>
          <p:nvPr/>
        </p:nvSpPr>
        <p:spPr>
          <a:xfrm>
            <a:off x="9303951" y="5774159"/>
            <a:ext cx="1699882" cy="65540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Hibrid étterem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églalap 43"/>
          <p:cNvSpPr/>
          <p:nvPr/>
        </p:nvSpPr>
        <p:spPr>
          <a:xfrm>
            <a:off x="9303951" y="4833017"/>
            <a:ext cx="1699882" cy="65540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Technológiai innovációk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50" name="Egyenes összekötő 38"/>
          <p:cNvCxnSpPr/>
          <p:nvPr/>
        </p:nvCxnSpPr>
        <p:spPr>
          <a:xfrm flipV="1">
            <a:off x="2708663" y="3962975"/>
            <a:ext cx="1692615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20"/>
          <p:cNvCxnSpPr>
            <a:stCxn id="9" idx="1"/>
            <a:endCxn id="29" idx="3"/>
          </p:cNvCxnSpPr>
          <p:nvPr/>
        </p:nvCxnSpPr>
        <p:spPr>
          <a:xfrm flipH="1">
            <a:off x="3049182" y="2333154"/>
            <a:ext cx="1271370" cy="1643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27"/>
          <p:cNvCxnSpPr>
            <a:stCxn id="4" idx="1"/>
            <a:endCxn id="31" idx="3"/>
          </p:cNvCxnSpPr>
          <p:nvPr/>
        </p:nvCxnSpPr>
        <p:spPr>
          <a:xfrm flipH="1" flipV="1">
            <a:off x="3049182" y="3963029"/>
            <a:ext cx="1255094" cy="1638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églalap 43"/>
          <p:cNvSpPr/>
          <p:nvPr/>
        </p:nvSpPr>
        <p:spPr>
          <a:xfrm>
            <a:off x="605682" y="3684521"/>
            <a:ext cx="2443500" cy="584049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3336" y="3778363"/>
            <a:ext cx="243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</a:rPr>
              <a:t>Dinamikus fejlődés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0" name="Egyenes összekötő 38"/>
          <p:cNvCxnSpPr>
            <a:stCxn id="6" idx="3"/>
            <a:endCxn id="12" idx="1"/>
          </p:cNvCxnSpPr>
          <p:nvPr/>
        </p:nvCxnSpPr>
        <p:spPr>
          <a:xfrm flipV="1">
            <a:off x="6227371" y="3541515"/>
            <a:ext cx="601343" cy="406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gyenes összekötő 38"/>
          <p:cNvCxnSpPr>
            <a:stCxn id="6" idx="3"/>
            <a:endCxn id="32" idx="1"/>
          </p:cNvCxnSpPr>
          <p:nvPr/>
        </p:nvCxnSpPr>
        <p:spPr>
          <a:xfrm>
            <a:off x="6227371" y="3947575"/>
            <a:ext cx="601342" cy="490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Csoportba foglalás 11"/>
          <p:cNvGrpSpPr/>
          <p:nvPr/>
        </p:nvGrpSpPr>
        <p:grpSpPr>
          <a:xfrm>
            <a:off x="4304276" y="3650395"/>
            <a:ext cx="1923095" cy="594360"/>
            <a:chOff x="509248" y="1331930"/>
            <a:chExt cx="4208499" cy="1493696"/>
          </a:xfrm>
          <a:solidFill>
            <a:srgbClr val="037365"/>
          </a:solidFill>
        </p:grpSpPr>
        <p:sp>
          <p:nvSpPr>
            <p:cNvPr id="6" name="Téglalap 12"/>
            <p:cNvSpPr/>
            <p:nvPr/>
          </p:nvSpPr>
          <p:spPr>
            <a:xfrm>
              <a:off x="509248" y="1331930"/>
              <a:ext cx="4208499" cy="1493696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7" name="Szövegdoboz 13"/>
            <p:cNvSpPr txBox="1"/>
            <p:nvPr/>
          </p:nvSpPr>
          <p:spPr>
            <a:xfrm>
              <a:off x="728512" y="1759828"/>
              <a:ext cx="3769968" cy="78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Új célcsoport</a:t>
              </a:r>
              <a:endParaRPr lang="en-US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91" name="Szorzás 37"/>
          <p:cNvSpPr/>
          <p:nvPr/>
        </p:nvSpPr>
        <p:spPr>
          <a:xfrm>
            <a:off x="8845636" y="4227498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zorzás 37"/>
          <p:cNvSpPr/>
          <p:nvPr/>
        </p:nvSpPr>
        <p:spPr>
          <a:xfrm>
            <a:off x="11051021" y="4947212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11063385" y="5864180"/>
            <a:ext cx="481507" cy="3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9" grpId="0" animBg="1"/>
      <p:bldP spid="32" grpId="0" animBg="1"/>
      <p:bldP spid="35" grpId="0" animBg="1"/>
      <p:bldP spid="36" grpId="0" animBg="1"/>
      <p:bldP spid="91" grpId="0" animBg="1"/>
      <p:bldP spid="9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78056-9916-4C41-91FC-5F45FF79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Belső elemzés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28183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38198" y="1412340"/>
            <a:ext cx="5081076" cy="1019255"/>
            <a:chOff x="410907" y="1983780"/>
            <a:chExt cx="5081076" cy="1019255"/>
          </a:xfrm>
        </p:grpSpPr>
        <p:sp>
          <p:nvSpPr>
            <p:cNvPr id="14" name="Rectangle 13"/>
            <p:cNvSpPr/>
            <p:nvPr/>
          </p:nvSpPr>
          <p:spPr>
            <a:xfrm>
              <a:off x="410907" y="1983780"/>
              <a:ext cx="5081076" cy="1019255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092" y="2109512"/>
              <a:ext cx="3529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cap="small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Competitive advantage</a:t>
              </a:r>
              <a:endPara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21936" y="2571177"/>
              <a:ext cx="4473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ight Arrow 22"/>
          <p:cNvSpPr/>
          <p:nvPr/>
        </p:nvSpPr>
        <p:spPr>
          <a:xfrm rot="16200000">
            <a:off x="3619819" y="2843631"/>
            <a:ext cx="2227922" cy="854318"/>
          </a:xfrm>
          <a:prstGeom prst="rightArrow">
            <a:avLst/>
          </a:prstGeom>
          <a:solidFill>
            <a:srgbClr val="000E1B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high quality and flexible built in navigation is NNG’s core product and it has to be differentiated on the market.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8197" y="4160611"/>
            <a:ext cx="2426623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92650" y="4160611"/>
            <a:ext cx="2426624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7651" y="4179703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qualifier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4202" y="4195995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winner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85878596"/>
              </p:ext>
            </p:extLst>
          </p:nvPr>
        </p:nvGraphicFramePr>
        <p:xfrm>
          <a:off x="6322061" y="1457474"/>
          <a:ext cx="5335353" cy="316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97483" y="5030396"/>
            <a:ext cx="20169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Flexibility 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Quality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White label products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5382" y="4950812"/>
            <a:ext cx="55638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0414" y="4985153"/>
            <a:ext cx="198249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Continuous developement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Responding to specific customer needs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827824" y="2156829"/>
            <a:ext cx="2362332" cy="2362332"/>
          </a:xfrm>
          <a:prstGeom prst="ellipse">
            <a:avLst/>
          </a:prstGeom>
          <a:solidFill>
            <a:schemeClr val="bg1"/>
          </a:solidFill>
          <a:ln w="508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85811" y="5312521"/>
            <a:ext cx="444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built in navigation solutions,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Auto-LF and Auto-AM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take up to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87%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of its licenses sold in total.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84467" y="5124862"/>
            <a:ext cx="4968815" cy="1204648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Graphic spid="10" grpId="0">
        <p:bldAsOne/>
      </p:bldGraphic>
      <p:bldP spid="25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Tartalom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69"/>
            <a:ext cx="2849880" cy="72811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égső Cél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Fő kihívás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Megoldás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5448" y="1347430"/>
            <a:ext cx="804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Határozzunk meg, mennyit vásároljunk az egyes opciókból, megfelelve a kvantilis követelményeknek, hogy maximalizáljuk a várható bevételt.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F8A60-AA3E-54B8-C7C7-BEB32E2357AE}"/>
              </a:ext>
            </a:extLst>
          </p:cNvPr>
          <p:cNvSpPr txBox="1"/>
          <p:nvPr/>
        </p:nvSpPr>
        <p:spPr>
          <a:xfrm>
            <a:off x="3405448" y="2413511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Tegyünk eleget a kvantilis követelményeknek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5C052-A6E2-E430-10E4-D15BFE7E61F5}"/>
              </a:ext>
            </a:extLst>
          </p:cNvPr>
          <p:cNvSpPr txBox="1"/>
          <p:nvPr/>
        </p:nvSpPr>
        <p:spPr>
          <a:xfrm>
            <a:off x="3405448" y="3748553"/>
            <a:ext cx="804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Random generálunk értékeket, amíg megfelel a követelményeknek, majd optimalizáljuk az értékeket, hogy minél nagyobb várható bevételt érjünk el, közben megfelelve a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F13D9-AD6C-36F6-4349-DB890192E69E}"/>
              </a:ext>
            </a:extLst>
          </p:cNvPr>
          <p:cNvSpPr txBox="1"/>
          <p:nvPr/>
        </p:nvSpPr>
        <p:spPr>
          <a:xfrm>
            <a:off x="3405447" y="5798060"/>
            <a:ext cx="804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Jelentősen lecsökkentjük a szórást és ezzel a kockázatot, megtartva a magas várható értéket.</a:t>
            </a:r>
            <a:endParaRPr lang="en-US" b="1" dirty="0">
              <a:solidFill>
                <a:srgbClr val="000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89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/>
        </p:nvSpPr>
        <p:spPr>
          <a:xfrm>
            <a:off x="0" y="4975571"/>
            <a:ext cx="7208520" cy="112808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Vimage egy innovatív megoldás, amely egyszerű felületének köszönhetően bárki számára elérhető, valamint gyors és egyedi élmény megosztását segíti elő valós időben.</a:t>
            </a:r>
            <a:endParaRPr lang="en-US" sz="2000" dirty="0"/>
          </a:p>
        </p:txBody>
      </p:sp>
      <p:sp>
        <p:nvSpPr>
          <p:cNvPr id="42" name="Oval 41"/>
          <p:cNvSpPr/>
          <p:nvPr/>
        </p:nvSpPr>
        <p:spPr>
          <a:xfrm>
            <a:off x="4591406" y="3969268"/>
            <a:ext cx="490262" cy="490262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91934" y="4522902"/>
            <a:ext cx="238076" cy="238076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5" t="6968" r="9274" b="5510"/>
          <a:stretch/>
        </p:blipFill>
        <p:spPr>
          <a:xfrm>
            <a:off x="994924" y="2788242"/>
            <a:ext cx="2387878" cy="237990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805" r="6575" b="18591"/>
          <a:stretch/>
        </p:blipFill>
        <p:spPr>
          <a:xfrm>
            <a:off x="3031270" y="2815895"/>
            <a:ext cx="1623156" cy="161502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2169" r="3903" b="3609"/>
          <a:stretch/>
        </p:blipFill>
        <p:spPr>
          <a:xfrm>
            <a:off x="2946108" y="4256165"/>
            <a:ext cx="2089860" cy="206535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24" y="988239"/>
            <a:ext cx="4196054" cy="1925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5" y="5049352"/>
            <a:ext cx="953037" cy="95303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Oval 40"/>
          <p:cNvSpPr/>
          <p:nvPr/>
        </p:nvSpPr>
        <p:spPr>
          <a:xfrm>
            <a:off x="813743" y="2144561"/>
            <a:ext cx="424775" cy="424775"/>
          </a:xfrm>
          <a:prstGeom prst="ellipse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41167" y="2470685"/>
            <a:ext cx="276988" cy="276988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18724" y="2670865"/>
            <a:ext cx="216918" cy="216918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253365" y="1873718"/>
            <a:ext cx="5313795" cy="46337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6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506257" y="2343171"/>
            <a:ext cx="48207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Innovatív megoldást kínál a versenytársakhoz képest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Letisztult, felhasználóbarát felület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Bárki számára elérhető, nem szükséges szaktudás/professzionális eszköz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26728" y="1602041"/>
            <a:ext cx="5860471" cy="585107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Megkülönböztető kompetenciák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517" y="5350057"/>
            <a:ext cx="191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Fotó App</a:t>
            </a:r>
            <a:endParaRPr lang="en-US" sz="28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8910" y="4200288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Gyors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28910" y="4574074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Egyediséget nyújt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67675" y="4990029"/>
            <a:ext cx="5097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Time Experience</a:t>
            </a:r>
          </a:p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Experience</a:t>
            </a:r>
            <a:endParaRPr lang="en-US" sz="3200" b="1" cap="smal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5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5" grpId="0" animBg="1"/>
      <p:bldP spid="37" grpId="0"/>
      <p:bldP spid="35" grpId="0" animBg="1"/>
      <p:bldP spid="11" grpId="0"/>
      <p:bldP spid="12" grpId="0"/>
      <p:bldP spid="26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281011" y="4190522"/>
            <a:ext cx="7463563" cy="101848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261878" y="1392464"/>
            <a:ext cx="7463563" cy="234839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fő értékeinek az egyediség, az egyszerűség és a minőség számítanak, erre épül a vállalat missziója és jövőképe.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4915" y="4865008"/>
            <a:ext cx="22387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Egyediség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Egyszerűség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Minőség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14800" y="1272243"/>
            <a:ext cx="0" cy="5102659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8"/>
          <p:cNvSpPr txBox="1"/>
          <p:nvPr/>
        </p:nvSpPr>
        <p:spPr>
          <a:xfrm>
            <a:off x="548640" y="4302229"/>
            <a:ext cx="3017974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1000"/>
              </a:spcAft>
            </a:pPr>
            <a:r>
              <a:rPr lang="hu-HU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termék fő értékei: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57" y="1085111"/>
            <a:ext cx="15152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Misszió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1729" y="1647181"/>
            <a:ext cx="70821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több mint egy képszerkesztő applikáció. 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hiszünk az egyediségben és az igazán fontos valós pillanatokban. Küldetésünk, hogy általunk ezen momentumokat a felhasználóink a lehető legminőségibb, legtermészetesebb módon tudják megosztani barátaikkal, ismerőseikkel.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innovatív eszköztárt nyújt azoknak a fiataloknak, akik ki akarnak tűnni, akik többek akarnak lenni.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94008" y="1298214"/>
            <a:ext cx="2572606" cy="2193604"/>
            <a:chOff x="1754304" y="1301685"/>
            <a:chExt cx="2572606" cy="21936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4" t="537" r="3871" b="12148"/>
            <a:stretch/>
          </p:blipFill>
          <p:spPr>
            <a:xfrm>
              <a:off x="2168214" y="1301685"/>
              <a:ext cx="2158696" cy="2147884"/>
            </a:xfrm>
            <a:prstGeom prst="ellipse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754304" y="2722881"/>
              <a:ext cx="424775" cy="424775"/>
            </a:xfrm>
            <a:prstGeom prst="ellipse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35308" y="3218301"/>
              <a:ext cx="276988" cy="276988"/>
            </a:xfrm>
            <a:prstGeom prst="ellipse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800024" y="3232651"/>
              <a:ext cx="216918" cy="216918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15" y="3443434"/>
            <a:ext cx="2143262" cy="9833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49154" y="5539883"/>
            <a:ext cx="3676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more. be more.</a:t>
            </a:r>
            <a:endParaRPr lang="en-US" sz="32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0657" y="3859166"/>
            <a:ext cx="112340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Vízió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0272" y="4429723"/>
            <a:ext cx="708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2022-re a cinemagraph alkalmazásának nagykövetévé válik az átlag okostelefon felhasználók körében.</a:t>
            </a:r>
          </a:p>
        </p:txBody>
      </p:sp>
      <p:sp>
        <p:nvSpPr>
          <p:cNvPr id="5" name="Chevron 4"/>
          <p:cNvSpPr/>
          <p:nvPr/>
        </p:nvSpPr>
        <p:spPr>
          <a:xfrm>
            <a:off x="4471729" y="5508227"/>
            <a:ext cx="484748" cy="679296"/>
          </a:xfrm>
          <a:prstGeom prst="chevron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92" y="5209010"/>
            <a:ext cx="2784793" cy="127773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012793" y="5508227"/>
            <a:ext cx="0" cy="66246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21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>
            <a:off x="480447" y="3657724"/>
            <a:ext cx="11189777" cy="0"/>
          </a:xfrm>
          <a:prstGeom prst="line">
            <a:avLst/>
          </a:prstGeom>
          <a:ln w="2540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McKinsey 7S Model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83480" y="1249680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05000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090263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90263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05000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83480" y="52869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3"/>
            <a:endCxn id="5" idx="3"/>
          </p:cNvCxnSpPr>
          <p:nvPr/>
        </p:nvCxnSpPr>
        <p:spPr>
          <a:xfrm>
            <a:off x="4099560" y="2917159"/>
            <a:ext cx="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6" idx="1"/>
          </p:cNvCxnSpPr>
          <p:nvPr/>
        </p:nvCxnSpPr>
        <p:spPr>
          <a:xfrm>
            <a:off x="4099560" y="2917159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2"/>
            <a:endCxn id="8" idx="0"/>
          </p:cNvCxnSpPr>
          <p:nvPr/>
        </p:nvCxnSpPr>
        <p:spPr>
          <a:xfrm>
            <a:off x="3002280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9" idx="1"/>
          </p:cNvCxnSpPr>
          <p:nvPr/>
        </p:nvCxnSpPr>
        <p:spPr>
          <a:xfrm>
            <a:off x="3002280" y="4829780"/>
            <a:ext cx="1981200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3"/>
            <a:endCxn id="7" idx="2"/>
          </p:cNvCxnSpPr>
          <p:nvPr/>
        </p:nvCxnSpPr>
        <p:spPr>
          <a:xfrm flipV="1">
            <a:off x="7178040" y="4829780"/>
            <a:ext cx="2009503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0"/>
            <a:endCxn id="6" idx="2"/>
          </p:cNvCxnSpPr>
          <p:nvPr/>
        </p:nvCxnSpPr>
        <p:spPr>
          <a:xfrm flipV="1">
            <a:off x="9187543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0"/>
            <a:endCxn id="4" idx="3"/>
          </p:cNvCxnSpPr>
          <p:nvPr/>
        </p:nvCxnSpPr>
        <p:spPr>
          <a:xfrm flipH="1" flipV="1">
            <a:off x="7178040" y="1668780"/>
            <a:ext cx="2009503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0"/>
            <a:endCxn id="4" idx="1"/>
          </p:cNvCxnSpPr>
          <p:nvPr/>
        </p:nvCxnSpPr>
        <p:spPr>
          <a:xfrm flipV="1">
            <a:off x="3002280" y="1668780"/>
            <a:ext cx="1981200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2"/>
            <a:endCxn id="10" idx="0"/>
          </p:cNvCxnSpPr>
          <p:nvPr/>
        </p:nvCxnSpPr>
        <p:spPr>
          <a:xfrm>
            <a:off x="6080760" y="2087880"/>
            <a:ext cx="0" cy="6013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9" idx="0"/>
          </p:cNvCxnSpPr>
          <p:nvPr/>
        </p:nvCxnSpPr>
        <p:spPr>
          <a:xfrm>
            <a:off x="6080760" y="4594210"/>
            <a:ext cx="0" cy="6927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3"/>
            <a:endCxn id="7" idx="1"/>
          </p:cNvCxnSpPr>
          <p:nvPr/>
        </p:nvCxnSpPr>
        <p:spPr>
          <a:xfrm>
            <a:off x="4099560" y="4410680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0"/>
            <a:endCxn id="4" idx="2"/>
          </p:cNvCxnSpPr>
          <p:nvPr/>
        </p:nvCxnSpPr>
        <p:spPr>
          <a:xfrm flipV="1">
            <a:off x="3002280" y="2087880"/>
            <a:ext cx="3078480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" idx="2"/>
            <a:endCxn id="7" idx="0"/>
          </p:cNvCxnSpPr>
          <p:nvPr/>
        </p:nvCxnSpPr>
        <p:spPr>
          <a:xfrm>
            <a:off x="6080760" y="2087880"/>
            <a:ext cx="3106783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" idx="3"/>
            <a:endCxn id="10" idx="2"/>
          </p:cNvCxnSpPr>
          <p:nvPr/>
        </p:nvCxnSpPr>
        <p:spPr>
          <a:xfrm>
            <a:off x="4099560" y="2917159"/>
            <a:ext cx="1028700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3"/>
            <a:endCxn id="10" idx="2"/>
          </p:cNvCxnSpPr>
          <p:nvPr/>
        </p:nvCxnSpPr>
        <p:spPr>
          <a:xfrm flipV="1">
            <a:off x="4099560" y="3641710"/>
            <a:ext cx="1028700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1"/>
            <a:endCxn id="10" idx="6"/>
          </p:cNvCxnSpPr>
          <p:nvPr/>
        </p:nvCxnSpPr>
        <p:spPr>
          <a:xfrm flipH="1">
            <a:off x="7033260" y="2917159"/>
            <a:ext cx="1057003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1"/>
            <a:endCxn id="10" idx="6"/>
          </p:cNvCxnSpPr>
          <p:nvPr/>
        </p:nvCxnSpPr>
        <p:spPr>
          <a:xfrm flipH="1" flipV="1">
            <a:off x="7033260" y="3641710"/>
            <a:ext cx="1057003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2"/>
            <a:endCxn id="9" idx="0"/>
          </p:cNvCxnSpPr>
          <p:nvPr/>
        </p:nvCxnSpPr>
        <p:spPr>
          <a:xfrm>
            <a:off x="3002280" y="3336259"/>
            <a:ext cx="3078480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" idx="2"/>
            <a:endCxn id="9" idx="0"/>
          </p:cNvCxnSpPr>
          <p:nvPr/>
        </p:nvCxnSpPr>
        <p:spPr>
          <a:xfrm flipH="1">
            <a:off x="6080760" y="3336259"/>
            <a:ext cx="3106783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128260" y="2689210"/>
            <a:ext cx="1905000" cy="1905000"/>
          </a:xfrm>
          <a:prstGeom prst="ellipse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15889" y="1465065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22674" y="269992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22674" y="4183094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2154" y="548944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37409" y="4220120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37409" y="2717103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215889" y="3303781"/>
            <a:ext cx="1729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511245" y="3271334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65161"/>
                </a:solidFill>
              </a:rPr>
              <a:t>Hard </a:t>
            </a:r>
            <a:r>
              <a:rPr lang="en-US" b="1" dirty="0" err="1">
                <a:solidFill>
                  <a:srgbClr val="165161"/>
                </a:solidFill>
              </a:rPr>
              <a:t>Ss</a:t>
            </a:r>
            <a:endParaRPr lang="en-US" b="1" dirty="0">
              <a:solidFill>
                <a:srgbClr val="16516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511245" y="3656680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2C5BC"/>
                </a:solidFill>
              </a:rPr>
              <a:t>Soft </a:t>
            </a:r>
            <a:r>
              <a:rPr lang="en-US" b="1" dirty="0" err="1">
                <a:solidFill>
                  <a:srgbClr val="72C5BC"/>
                </a:solidFill>
              </a:rPr>
              <a:t>Ss</a:t>
            </a:r>
            <a:endParaRPr lang="en-US" b="1" dirty="0">
              <a:solidFill>
                <a:srgbClr val="72C5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10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vállalat külső környezetének elemzése PESTEL modell segítségével, mely rávilágít az ország azon tényezőire, melyek negatívan hatnak a társaság működésére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339788" y="1290918"/>
            <a:ext cx="13447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8600" y="1748118"/>
            <a:ext cx="11551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8600" y="254149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3083" y="3352797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3083" y="4119276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4119" y="486334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7566" y="5602931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59823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10917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0210" y="1891571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P</a:t>
            </a:r>
            <a:r>
              <a:rPr lang="hu-HU" sz="2000" b="1" dirty="0" err="1">
                <a:solidFill>
                  <a:srgbClr val="092F49"/>
                </a:solidFill>
              </a:rPr>
              <a:t>olitical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437" y="268930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conomical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1656" y="3471803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S</a:t>
            </a:r>
            <a:r>
              <a:rPr lang="hu-HU" sz="2000" b="1" dirty="0" err="1">
                <a:solidFill>
                  <a:srgbClr val="092F49"/>
                </a:solidFill>
              </a:rPr>
              <a:t>ocial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474" y="4975835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nvironmental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549" y="4223819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T</a:t>
            </a:r>
            <a:r>
              <a:rPr lang="hu-HU" sz="2000" b="1" dirty="0" err="1">
                <a:solidFill>
                  <a:srgbClr val="092F49"/>
                </a:solidFill>
              </a:rPr>
              <a:t>echnological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7724" y="572785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L</a:t>
            </a:r>
            <a:r>
              <a:rPr lang="hu-HU" sz="2000" b="1" dirty="0" err="1">
                <a:solidFill>
                  <a:srgbClr val="092F49"/>
                </a:solidFill>
              </a:rPr>
              <a:t>egal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921" y="1999593"/>
            <a:ext cx="3214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Jövedéki adó, ÁFA, politikai stabilitás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588542" y="2546452"/>
            <a:ext cx="299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GDP (PPP), várható növekedés, átlagjövedelem, infláció, munkanélküliségi ráta</a:t>
            </a:r>
            <a:endParaRPr lang="en-GB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344271" y="3326962"/>
            <a:ext cx="345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Korcsoport és nem szerinti eloszlás, városi lakosság aránya, egészségtudatosság</a:t>
            </a:r>
            <a:endParaRPr lang="en-GB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028838" y="4324879"/>
            <a:ext cx="1917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Technológiai újítások</a:t>
            </a:r>
            <a:endParaRPr lang="en-GB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389526" y="5044447"/>
            <a:ext cx="320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Időjárás, klíma, környezettudatosság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360446" y="5670585"/>
            <a:ext cx="339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„káros szenvedély” díj, reklámozás jogi háttere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79376" y="1210236"/>
            <a:ext cx="214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Parameters</a:t>
            </a:r>
            <a:endParaRPr lang="en-GB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19E84B-EB59-45C9-B861-67DF55AA4A66}"/>
              </a:ext>
            </a:extLst>
          </p:cNvPr>
          <p:cNvGrpSpPr/>
          <p:nvPr/>
        </p:nvGrpSpPr>
        <p:grpSpPr>
          <a:xfrm>
            <a:off x="6437799" y="1982616"/>
            <a:ext cx="1931898" cy="349200"/>
            <a:chOff x="6364939" y="1998658"/>
            <a:chExt cx="1931898" cy="349200"/>
          </a:xfrm>
        </p:grpSpPr>
        <p:sp>
          <p:nvSpPr>
            <p:cNvPr id="33" name="Oval 32"/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768121" y="1201296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Effect</a:t>
            </a:r>
            <a:endParaRPr lang="en-GB" sz="24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426450" y="2749031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26450" y="1960259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921104" y="508059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Kritikus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88156" y="4288469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Ártalmatlan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786965" y="3521352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Mérsékelt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30562" y="577172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Átlagos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B6BFFC-4B90-4DD4-B30F-CFA4A460C8A9}"/>
              </a:ext>
            </a:extLst>
          </p:cNvPr>
          <p:cNvGrpSpPr/>
          <p:nvPr/>
        </p:nvGrpSpPr>
        <p:grpSpPr>
          <a:xfrm>
            <a:off x="6437799" y="2760733"/>
            <a:ext cx="1931898" cy="349200"/>
            <a:chOff x="6364939" y="1998658"/>
            <a:chExt cx="1931898" cy="3492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D30A990-D89A-44F3-A538-800372F07715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C3A74A2-5ABA-4241-82F3-CD423F1ACA1F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090369A-0CEC-4C76-9851-84D62ACCB506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E624CB3-4F4C-4077-9FA4-00B6B8EF6CE1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5CF98AA-926B-47B1-87CA-39B4563483A2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CAB5685-0193-4F34-BB55-1E7DA5996FD0}"/>
              </a:ext>
            </a:extLst>
          </p:cNvPr>
          <p:cNvGrpSpPr/>
          <p:nvPr/>
        </p:nvGrpSpPr>
        <p:grpSpPr>
          <a:xfrm>
            <a:off x="6437799" y="3538850"/>
            <a:ext cx="1931898" cy="349200"/>
            <a:chOff x="6364939" y="1998658"/>
            <a:chExt cx="1931898" cy="3492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64DD4B-A334-4A17-BD78-F892C2E7DD6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44FBB84-6FD7-49D7-8FAE-4CD86B598F1A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8106762-F16C-4116-B2B1-06E4ED026AD8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5D55950-F8C9-4FDF-8A05-46D11C335B80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DCEF0DD-3F18-4985-8DCE-497700FC3CCD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40CC002-6606-4B49-9BA5-3F0C6EB3B1DC}"/>
              </a:ext>
            </a:extLst>
          </p:cNvPr>
          <p:cNvGrpSpPr/>
          <p:nvPr/>
        </p:nvGrpSpPr>
        <p:grpSpPr>
          <a:xfrm>
            <a:off x="6437799" y="4316967"/>
            <a:ext cx="1931898" cy="349200"/>
            <a:chOff x="6364939" y="1998658"/>
            <a:chExt cx="1931898" cy="3492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D29AB95-B0F8-44E2-B92F-6D5939B5CCA4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5142BA5-E1D6-42D8-8F6E-29FFF04DC240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4748949-36E6-4FD3-B6EB-C5D5528F05E7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07B6C0B-147B-4EA2-B427-5F83637EF50A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347B935-34E5-4E95-B7E2-7547AF8B4F68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51D6713-2B72-459E-BD06-758A63479E2F}"/>
              </a:ext>
            </a:extLst>
          </p:cNvPr>
          <p:cNvGrpSpPr/>
          <p:nvPr/>
        </p:nvGrpSpPr>
        <p:grpSpPr>
          <a:xfrm>
            <a:off x="6437799" y="5095084"/>
            <a:ext cx="1931898" cy="349200"/>
            <a:chOff x="6364939" y="1998658"/>
            <a:chExt cx="1931898" cy="3492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B629571-7F39-45FB-B451-1C9B5ADC80A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0DF4D69-9DAA-4C90-BA1A-8FE216346C3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518B5C7-88BB-43E0-94A3-16CE8ABA2DEC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FE49E48-5EE9-4B22-9BB2-C5BA0B87221C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52B728E-C155-4091-9178-1182BE9057EA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72CAC81-C499-4D23-BDC3-1E003736094A}"/>
              </a:ext>
            </a:extLst>
          </p:cNvPr>
          <p:cNvGrpSpPr/>
          <p:nvPr/>
        </p:nvGrpSpPr>
        <p:grpSpPr>
          <a:xfrm>
            <a:off x="6437799" y="5873201"/>
            <a:ext cx="1931898" cy="349200"/>
            <a:chOff x="6364939" y="1998658"/>
            <a:chExt cx="1931898" cy="34920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EC6567B-A2AB-4C54-9630-B5ADF1C1490E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A68AE8E-04A0-4ACF-9EB1-78F5B5CB319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7E33A7-8C66-4C66-8417-197B74FBCFD4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C980783-528B-462E-85A0-B8B38ABD3AE5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2052EB5-51A3-45EE-9FBC-B531E3C6CFA0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061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8574759" y="2756925"/>
            <a:ext cx="3307933" cy="70788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defTabSz="480472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megfelelő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márkapozícionálás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74759" y="3624891"/>
            <a:ext cx="3307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Kiforratlan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ommunikáció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</a:p>
          <a:p>
            <a:pPr marL="457189" indent="-457189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és ügyfélszolgálati stratégia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574757" y="1582184"/>
            <a:ext cx="3441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Az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ért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ékesítési csatornák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légítik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fogyasztói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igényeket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/>
              <a:pPr/>
              <a:t>44</a:t>
            </a:fld>
            <a:endParaRPr lang="en-US" dirty="0"/>
          </a:p>
        </p:txBody>
      </p:sp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Porter’s Value Chain</a:t>
            </a:r>
            <a:endParaRPr lang="hu-HU" dirty="0"/>
          </a:p>
        </p:txBody>
      </p:sp>
      <p:grpSp>
        <p:nvGrpSpPr>
          <p:cNvPr id="29" name="Group 28"/>
          <p:cNvGrpSpPr/>
          <p:nvPr/>
        </p:nvGrpSpPr>
        <p:grpSpPr>
          <a:xfrm>
            <a:off x="62748" y="1414907"/>
            <a:ext cx="8414724" cy="4263022"/>
            <a:chOff x="575153" y="1254669"/>
            <a:chExt cx="6311043" cy="3197266"/>
          </a:xfrm>
        </p:grpSpPr>
        <p:grpSp>
          <p:nvGrpSpPr>
            <p:cNvPr id="5" name="Group 4"/>
            <p:cNvGrpSpPr/>
            <p:nvPr/>
          </p:nvGrpSpPr>
          <p:grpSpPr>
            <a:xfrm>
              <a:off x="827584" y="1493971"/>
              <a:ext cx="6058612" cy="2957964"/>
              <a:chOff x="1371600" y="1717675"/>
              <a:chExt cx="7010400" cy="3422650"/>
            </a:xfrm>
            <a:effectLst/>
          </p:grpSpPr>
          <p:sp>
            <p:nvSpPr>
              <p:cNvPr id="6" name="Chevron 5"/>
              <p:cNvSpPr/>
              <p:nvPr/>
            </p:nvSpPr>
            <p:spPr>
              <a:xfrm>
                <a:off x="6858000" y="1717675"/>
                <a:ext cx="1524000" cy="3422650"/>
              </a:xfrm>
              <a:prstGeom prst="chevron">
                <a:avLst>
                  <a:gd name="adj" fmla="val 57258"/>
                </a:avLst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3"/>
              <p:cNvSpPr/>
              <p:nvPr/>
            </p:nvSpPr>
            <p:spPr>
              <a:xfrm>
                <a:off x="1371601" y="2992231"/>
                <a:ext cx="6289591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289591" h="393192">
                    <a:moveTo>
                      <a:pt x="0" y="0"/>
                    </a:moveTo>
                    <a:lnTo>
                      <a:pt x="6089250" y="0"/>
                    </a:lnTo>
                    <a:lnTo>
                      <a:pt x="6289591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3"/>
              <p:cNvSpPr/>
              <p:nvPr/>
            </p:nvSpPr>
            <p:spPr>
              <a:xfrm>
                <a:off x="1371601" y="2567379"/>
                <a:ext cx="6070614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070614" h="393192">
                    <a:moveTo>
                      <a:pt x="0" y="0"/>
                    </a:moveTo>
                    <a:lnTo>
                      <a:pt x="5870272" y="0"/>
                    </a:lnTo>
                    <a:lnTo>
                      <a:pt x="6070614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3"/>
              <p:cNvSpPr/>
              <p:nvPr/>
            </p:nvSpPr>
            <p:spPr>
              <a:xfrm>
                <a:off x="1371601" y="2142527"/>
                <a:ext cx="5851636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851636" h="393192">
                    <a:moveTo>
                      <a:pt x="0" y="0"/>
                    </a:moveTo>
                    <a:lnTo>
                      <a:pt x="5651295" y="0"/>
                    </a:lnTo>
                    <a:lnTo>
                      <a:pt x="5851636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3"/>
              <p:cNvSpPr/>
              <p:nvPr/>
            </p:nvSpPr>
            <p:spPr>
              <a:xfrm>
                <a:off x="1371601" y="1717675"/>
                <a:ext cx="5632658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632658" h="393192">
                    <a:moveTo>
                      <a:pt x="0" y="0"/>
                    </a:moveTo>
                    <a:lnTo>
                      <a:pt x="5432317" y="0"/>
                    </a:lnTo>
                    <a:lnTo>
                      <a:pt x="5632658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7"/>
              <p:cNvSpPr/>
              <p:nvPr/>
            </p:nvSpPr>
            <p:spPr>
              <a:xfrm>
                <a:off x="137160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7"/>
              <p:cNvSpPr/>
              <p:nvPr/>
            </p:nvSpPr>
            <p:spPr>
              <a:xfrm>
                <a:off x="6294120" y="3457829"/>
                <a:ext cx="1376122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376122" h="1682496">
                    <a:moveTo>
                      <a:pt x="0" y="0"/>
                    </a:moveTo>
                    <a:lnTo>
                      <a:pt x="1376122" y="0"/>
                    </a:lnTo>
                    <a:lnTo>
                      <a:pt x="518848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7"/>
              <p:cNvSpPr/>
              <p:nvPr/>
            </p:nvSpPr>
            <p:spPr>
              <a:xfrm>
                <a:off x="260223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7"/>
              <p:cNvSpPr/>
              <p:nvPr/>
            </p:nvSpPr>
            <p:spPr>
              <a:xfrm>
                <a:off x="383286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7"/>
              <p:cNvSpPr/>
              <p:nvPr/>
            </p:nvSpPr>
            <p:spPr>
              <a:xfrm>
                <a:off x="5063491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16200000">
              <a:off x="-293357" y="2123179"/>
              <a:ext cx="1960112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solidFill>
                    <a:schemeClr val="bg1"/>
                  </a:solidFill>
                </a:rPr>
                <a:t>TÁMOGATÓ TEVÉKENYSÉGEK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6683" y="1511149"/>
              <a:ext cx="22703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Company infrastructure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70057" y="2598271"/>
              <a:ext cx="3523553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Procurement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2650" y="1881023"/>
              <a:ext cx="3098368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Human Resource Management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86333" y="2247744"/>
              <a:ext cx="36910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Technology </a:t>
              </a:r>
              <a:r>
                <a:rPr lang="en-US" sz="20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Developement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3772198">
              <a:off x="5836920" y="2038527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7880000">
              <a:off x="5830540" y="3594164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3193" y="3406958"/>
              <a:ext cx="8692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Inbound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00783" y="3499818"/>
              <a:ext cx="1226005" cy="253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Operations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87248" y="3406959"/>
              <a:ext cx="102443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Outbound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19972" y="3300624"/>
              <a:ext cx="1024038" cy="646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Marketing &amp;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Sales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5686" y="3487751"/>
              <a:ext cx="8929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Service</a:t>
              </a:r>
            </a:p>
          </p:txBody>
        </p:sp>
      </p:grpSp>
      <p:sp>
        <p:nvSpPr>
          <p:cNvPr id="31" name="Rectangle 25"/>
          <p:cNvSpPr/>
          <p:nvPr/>
        </p:nvSpPr>
        <p:spPr>
          <a:xfrm>
            <a:off x="8319042" y="1209416"/>
            <a:ext cx="3556119" cy="334326"/>
          </a:xfrm>
          <a:prstGeom prst="rect">
            <a:avLst/>
          </a:prstGeom>
          <a:solidFill>
            <a:srgbClr val="16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  <p:sp>
        <p:nvSpPr>
          <p:cNvPr id="30" name="Oval 45"/>
          <p:cNvSpPr/>
          <p:nvPr/>
        </p:nvSpPr>
        <p:spPr>
          <a:xfrm>
            <a:off x="8581761" y="1732976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2" name="Oval 45"/>
          <p:cNvSpPr/>
          <p:nvPr/>
        </p:nvSpPr>
        <p:spPr>
          <a:xfrm>
            <a:off x="8579040" y="2951761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3" name="Oval 45"/>
          <p:cNvSpPr/>
          <p:nvPr/>
        </p:nvSpPr>
        <p:spPr>
          <a:xfrm>
            <a:off x="8579040" y="3840233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38" name="Oval 45"/>
          <p:cNvSpPr/>
          <p:nvPr/>
        </p:nvSpPr>
        <p:spPr>
          <a:xfrm>
            <a:off x="3737045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9" name="Oval 45"/>
          <p:cNvSpPr/>
          <p:nvPr/>
        </p:nvSpPr>
        <p:spPr>
          <a:xfrm>
            <a:off x="481968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40" name="Oval 45"/>
          <p:cNvSpPr/>
          <p:nvPr/>
        </p:nvSpPr>
        <p:spPr>
          <a:xfrm>
            <a:off x="583899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43" name="Rounded Rectangle 1"/>
          <p:cNvSpPr/>
          <p:nvPr/>
        </p:nvSpPr>
        <p:spPr bwMode="auto">
          <a:xfrm>
            <a:off x="8311456" y="5061182"/>
            <a:ext cx="3563705" cy="1162245"/>
          </a:xfrm>
          <a:prstGeom prst="roundRect">
            <a:avLst>
              <a:gd name="adj" fmla="val 12815"/>
            </a:avLst>
          </a:prstGeom>
          <a:solidFill>
            <a:srgbClr val="16516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t"/>
          <a:lstStyle/>
          <a:p>
            <a:pPr algn="ctr"/>
            <a:r>
              <a:rPr lang="hu-HU" sz="2133" dirty="0">
                <a:solidFill>
                  <a:schemeClr val="bg2"/>
                </a:solidFill>
              </a:rPr>
              <a:t>           </a:t>
            </a:r>
            <a:endParaRPr lang="en-US" sz="2133" dirty="0">
              <a:solidFill>
                <a:schemeClr val="bg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48825" y="5216264"/>
            <a:ext cx="2992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2"/>
                </a:solidFill>
              </a:rPr>
              <a:t>Ezek 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nem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megfelel</a:t>
            </a:r>
            <a:r>
              <a:rPr lang="hu-HU" dirty="0">
                <a:solidFill>
                  <a:schemeClr val="bg2"/>
                </a:solidFill>
              </a:rPr>
              <a:t>ő </a:t>
            </a:r>
            <a:r>
              <a:rPr lang="en-US" dirty="0" err="1">
                <a:solidFill>
                  <a:schemeClr val="bg2"/>
                </a:solidFill>
              </a:rPr>
              <a:t>marketingstratégiának</a:t>
            </a:r>
            <a:r>
              <a:rPr lang="hu-HU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</a:t>
            </a:r>
            <a:r>
              <a:rPr lang="en-US" dirty="0" err="1">
                <a:solidFill>
                  <a:schemeClr val="bg2"/>
                </a:solidFill>
              </a:rPr>
              <a:t>tünete</a:t>
            </a:r>
            <a:r>
              <a:rPr lang="hu-HU" dirty="0">
                <a:solidFill>
                  <a:schemeClr val="bg2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9939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D6B4-473B-409A-870F-9E76E54B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Iparág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008304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In order to raise Shiseido’s position on the global market</a:t>
            </a:r>
            <a:r>
              <a:rPr lang="hu-HU" sz="2400" dirty="0"/>
              <a:t> we need to increase revenue and brand value as well</a:t>
            </a:r>
            <a:r>
              <a:rPr lang="en-US" sz="2400" dirty="0"/>
              <a:t> </a:t>
            </a:r>
          </a:p>
        </p:txBody>
      </p:sp>
      <p:graphicFrame>
        <p:nvGraphicFramePr>
          <p:cNvPr id="4" name="Diagram 9"/>
          <p:cNvGraphicFramePr/>
          <p:nvPr>
            <p:extLst>
              <p:ext uri="{D42A27DB-BD31-4B8C-83A1-F6EECF244321}">
                <p14:modId xmlns:p14="http://schemas.microsoft.com/office/powerpoint/2010/main" val="518475389"/>
              </p:ext>
            </p:extLst>
          </p:nvPr>
        </p:nvGraphicFramePr>
        <p:xfrm>
          <a:off x="194674" y="1360642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77001700"/>
              </p:ext>
            </p:extLst>
          </p:nvPr>
        </p:nvGraphicFramePr>
        <p:xfrm>
          <a:off x="6400801" y="1360642"/>
          <a:ext cx="5439101" cy="2491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 6"/>
          <p:cNvGraphicFramePr/>
          <p:nvPr>
            <p:extLst>
              <p:ext uri="{D42A27DB-BD31-4B8C-83A1-F6EECF244321}">
                <p14:modId xmlns:p14="http://schemas.microsoft.com/office/powerpoint/2010/main" val="2091924453"/>
              </p:ext>
            </p:extLst>
          </p:nvPr>
        </p:nvGraphicFramePr>
        <p:xfrm>
          <a:off x="194672" y="4111231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hevron 49"/>
          <p:cNvSpPr/>
          <p:nvPr/>
        </p:nvSpPr>
        <p:spPr>
          <a:xfrm rot="5400000">
            <a:off x="2985856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hevron 49"/>
          <p:cNvSpPr/>
          <p:nvPr/>
        </p:nvSpPr>
        <p:spPr>
          <a:xfrm rot="5400000">
            <a:off x="8950484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kerekített téglalap 2"/>
          <p:cNvSpPr/>
          <p:nvPr/>
        </p:nvSpPr>
        <p:spPr>
          <a:xfrm>
            <a:off x="82125" y="1482597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2015</a:t>
            </a:r>
          </a:p>
        </p:txBody>
      </p:sp>
      <p:sp>
        <p:nvSpPr>
          <p:cNvPr id="10" name="Lekerekített téglalap 12"/>
          <p:cNvSpPr/>
          <p:nvPr/>
        </p:nvSpPr>
        <p:spPr>
          <a:xfrm>
            <a:off x="82125" y="3703069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2020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6589986" y="4403154"/>
            <a:ext cx="5249916" cy="161224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37365"/>
                </a:solidFill>
              </a:rPr>
              <a:t>OUR PERSPECTIVE ON VISION 2020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229351" y="1116020"/>
            <a:ext cx="0" cy="5296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62303" y="1404109"/>
            <a:ext cx="11067393" cy="4611679"/>
            <a:chOff x="741081" y="1497331"/>
            <a:chExt cx="9612407" cy="3683572"/>
          </a:xfrm>
        </p:grpSpPr>
        <p:graphicFrame>
          <p:nvGraphicFramePr>
            <p:cNvPr id="6" name="Chart 5"/>
            <p:cNvGraphicFramePr/>
            <p:nvPr/>
          </p:nvGraphicFramePr>
          <p:xfrm>
            <a:off x="741081" y="1699709"/>
            <a:ext cx="2895002" cy="34811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Chart 6"/>
            <p:cNvGraphicFramePr/>
            <p:nvPr/>
          </p:nvGraphicFramePr>
          <p:xfrm>
            <a:off x="392808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0" name="Chart 9"/>
            <p:cNvGraphicFramePr/>
            <p:nvPr/>
          </p:nvGraphicFramePr>
          <p:xfrm>
            <a:off x="6167216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1" name="Chart 10"/>
            <p:cNvGraphicFramePr/>
            <p:nvPr/>
          </p:nvGraphicFramePr>
          <p:xfrm>
            <a:off x="840635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741081" y="3164931"/>
              <a:ext cx="9431619" cy="388620"/>
            </a:xfrm>
            <a:prstGeom prst="roundRect">
              <a:avLst/>
            </a:prstGeom>
            <a:noFill/>
            <a:ln w="22225">
              <a:solidFill>
                <a:srgbClr val="8DC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Az egészséges életmódhoz valamint sok esetben a szükséges  fogyáshoz több egyéni és kombinált módszer létezik.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263" y="6596390"/>
            <a:ext cx="6898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Nielsen: Healthy eating trends around the world, 2015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74971"/>
            <a:ext cx="9492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27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132037"/>
            <a:ext cx="1154463" cy="1154463"/>
          </a:xfrm>
          <a:prstGeom prst="rect">
            <a:avLst/>
          </a:prstGeom>
        </p:spPr>
      </p:pic>
      <p:graphicFrame>
        <p:nvGraphicFramePr>
          <p:cNvPr id="7" name="Diagram 7"/>
          <p:cNvGraphicFramePr/>
          <p:nvPr>
            <p:extLst>
              <p:ext uri="{D42A27DB-BD31-4B8C-83A1-F6EECF244321}">
                <p14:modId xmlns:p14="http://schemas.microsoft.com/office/powerpoint/2010/main" val="185285363"/>
              </p:ext>
            </p:extLst>
          </p:nvPr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brewersofeurope.com, ksh.hu, mno.hu, blog.beesatisfaction.com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6" name="Rectangle 25"/>
          <p:cNvSpPr/>
          <p:nvPr/>
        </p:nvSpPr>
        <p:spPr>
          <a:xfrm rot="5400000">
            <a:off x="2049301" y="4102701"/>
            <a:ext cx="1637099" cy="2730499"/>
          </a:xfrm>
          <a:prstGeom prst="rect">
            <a:avLst/>
          </a:prstGeom>
          <a:solidFill>
            <a:srgbClr val="000E1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5400000">
            <a:off x="5087701" y="4360058"/>
            <a:ext cx="1148297" cy="2730499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10449620" y="5086477"/>
            <a:ext cx="647956" cy="1778003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7960075" y="4448650"/>
            <a:ext cx="975673" cy="27463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5600" y="4850676"/>
            <a:ext cx="2984500" cy="12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Teljes sörfogyasztás  Magyarországon</a:t>
            </a:r>
          </a:p>
          <a:p>
            <a:pPr algn="ctr">
              <a:spcBef>
                <a:spcPts val="1000"/>
              </a:spcBef>
            </a:pPr>
            <a:r>
              <a:rPr lang="hu-HU" sz="2667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5,8 millió hl</a:t>
            </a:r>
            <a:endParaRPr lang="en-US" sz="2667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37921" y="5207000"/>
            <a:ext cx="2603993" cy="10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Kézműves sörök fogyasztása</a:t>
            </a:r>
          </a:p>
          <a:p>
            <a:pPr algn="ctr">
              <a:spcBef>
                <a:spcPts val="500"/>
              </a:spcBef>
            </a:pPr>
            <a:r>
              <a:rPr lang="hu-HU" sz="2333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244 ezer hl</a:t>
            </a:r>
            <a:endParaRPr lang="en-US" sz="2333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63365" y="5633651"/>
            <a:ext cx="1836965" cy="66954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Havi termelés </a:t>
            </a:r>
          </a:p>
          <a:p>
            <a:pPr algn="ctr">
              <a:spcBef>
                <a:spcPts val="500"/>
              </a:spcBef>
            </a:pPr>
            <a:r>
              <a:rPr lang="hu-HU" sz="1667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384 l/hó</a:t>
            </a:r>
            <a:endParaRPr lang="en-US" sz="1667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sp>
        <p:nvSpPr>
          <p:cNvPr id="52" name="TextBox 51"/>
          <p:cNvSpPr txBox="1"/>
          <p:nvPr/>
        </p:nvSpPr>
        <p:spPr>
          <a:xfrm>
            <a:off x="7074723" y="5346696"/>
            <a:ext cx="2730501" cy="97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Átlagos kézműves sörfőzde  éves termelése </a:t>
            </a:r>
          </a:p>
          <a:p>
            <a:pPr algn="ctr">
              <a:spcBef>
                <a:spcPts val="500"/>
              </a:spcBef>
            </a:pPr>
            <a:r>
              <a:rPr lang="hu-H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4604 l/év</a:t>
            </a:r>
            <a:endParaRPr lang="en-US" sz="20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519363"/>
              </p:ext>
            </p:extLst>
          </p:nvPr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17818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BBFE-3C69-473B-AFC4-4CA439EF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7840" y="2362200"/>
            <a:ext cx="83921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Versenytárs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88078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13383-28FA-0048-45FA-CA36D019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657C46-C31A-F0FE-9D0E-4FC41A114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796"/>
            <a:ext cx="12192000" cy="620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1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/>
          <p:cNvSpPr txBox="1"/>
          <p:nvPr/>
        </p:nvSpPr>
        <p:spPr>
          <a:xfrm>
            <a:off x="-889000" y="309250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Pale Ale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98500" y="6021863"/>
            <a:ext cx="3352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Offline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206500" y="5628253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139208" y="2094230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Forgalom (mil. Ft)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8838" y="1614309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Monyó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0" y="1604943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Csupor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3400" y="1627133"/>
            <a:ext cx="16256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Hedon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76427" y="1604942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Csíki Sör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637" y="1627133"/>
            <a:ext cx="1335008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Guri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730500" y="1504334"/>
            <a:ext cx="0" cy="48582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730500" y="1460500"/>
            <a:ext cx="1714500" cy="623004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667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Zip’s Brewhouse</a:t>
            </a:r>
            <a:endParaRPr lang="en-US" sz="1667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470400" y="1473200"/>
            <a:ext cx="0" cy="48894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5" name="Straight Connector 24"/>
          <p:cNvCxnSpPr/>
          <p:nvPr/>
        </p:nvCxnSpPr>
        <p:spPr>
          <a:xfrm>
            <a:off x="5710351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7074645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8287222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8" name="Straight Connector 27"/>
          <p:cNvCxnSpPr/>
          <p:nvPr/>
        </p:nvCxnSpPr>
        <p:spPr>
          <a:xfrm>
            <a:off x="9865813" y="1489120"/>
            <a:ext cx="0" cy="486088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9" name="Straight Connector 28"/>
          <p:cNvCxnSpPr/>
          <p:nvPr/>
        </p:nvCxnSpPr>
        <p:spPr>
          <a:xfrm>
            <a:off x="-508000" y="2055504"/>
            <a:ext cx="12700000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0" name="Straight Connector 29"/>
          <p:cNvCxnSpPr/>
          <p:nvPr/>
        </p:nvCxnSpPr>
        <p:spPr>
          <a:xfrm>
            <a:off x="-327849" y="40640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1" name="Straight Connector 30"/>
          <p:cNvCxnSpPr/>
          <p:nvPr/>
        </p:nvCxnSpPr>
        <p:spPr>
          <a:xfrm>
            <a:off x="11239500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34" name="Straight Connector 33"/>
          <p:cNvCxnSpPr/>
          <p:nvPr/>
        </p:nvCxnSpPr>
        <p:spPr>
          <a:xfrm>
            <a:off x="889001" y="2795418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060373" y="4127500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889000" y="5969000"/>
            <a:ext cx="103505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-238819" y="41489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>
            <a:off x="-524347" y="2476500"/>
            <a:ext cx="1297034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8575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0" name="Chart 59"/>
          <p:cNvGraphicFramePr/>
          <p:nvPr>
            <p:extLst>
              <p:ext uri="{D42A27DB-BD31-4B8C-83A1-F6EECF244321}">
                <p14:modId xmlns:p14="http://schemas.microsoft.com/office/powerpoint/2010/main" val="3495518021"/>
              </p:ext>
            </p:extLst>
          </p:nvPr>
        </p:nvGraphicFramePr>
        <p:xfrm>
          <a:off x="84042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43180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64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35745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37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342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23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804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876427" y="2058809"/>
            <a:ext cx="1363073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900 </a:t>
            </a:r>
            <a:r>
              <a:rPr lang="hu-HU" sz="1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(HU+RO)</a:t>
            </a:r>
            <a:endParaRPr lang="en-US" sz="1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889001" y="3114335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4" name="Straight Connector 123"/>
          <p:cNvCxnSpPr/>
          <p:nvPr/>
        </p:nvCxnSpPr>
        <p:spPr>
          <a:xfrm>
            <a:off x="889001" y="3433253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5" name="Straight Connector 124"/>
          <p:cNvCxnSpPr/>
          <p:nvPr/>
        </p:nvCxnSpPr>
        <p:spPr>
          <a:xfrm>
            <a:off x="889000" y="3752170"/>
            <a:ext cx="11557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56" name="Straight Connector 155"/>
          <p:cNvCxnSpPr/>
          <p:nvPr/>
        </p:nvCxnSpPr>
        <p:spPr>
          <a:xfrm>
            <a:off x="889000" y="1504335"/>
            <a:ext cx="0" cy="4845666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64" name="TextBox 163"/>
          <p:cNvSpPr txBox="1"/>
          <p:nvPr/>
        </p:nvSpPr>
        <p:spPr>
          <a:xfrm rot="16200000">
            <a:off x="-253357" y="3097372"/>
            <a:ext cx="1564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Product</a:t>
            </a:r>
            <a:endParaRPr lang="en-US" sz="15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-889000" y="246189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Lager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-873125" y="27735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Barna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-889000" y="340824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Búza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-889000" y="37409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Különlegességek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722563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722563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722563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722563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722563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218922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218922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218922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13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218922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218922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50874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50874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550874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550874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0874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78497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78497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78497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78497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78497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8153400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81534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81534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1534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1534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9865813" y="2461895"/>
            <a:ext cx="1373687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96520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520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96520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6520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10" name="Chart 209"/>
          <p:cNvGraphicFramePr/>
          <p:nvPr>
            <p:extLst>
              <p:ext uri="{D42A27DB-BD31-4B8C-83A1-F6EECF244321}">
                <p14:modId xmlns:p14="http://schemas.microsoft.com/office/powerpoint/2010/main" val="2470866702"/>
              </p:ext>
            </p:extLst>
          </p:nvPr>
        </p:nvGraphicFramePr>
        <p:xfrm>
          <a:off x="11239501" y="2372798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1" name="Chart 210"/>
          <p:cNvGraphicFramePr/>
          <p:nvPr>
            <p:extLst>
              <p:ext uri="{D42A27DB-BD31-4B8C-83A1-F6EECF244321}">
                <p14:modId xmlns:p14="http://schemas.microsoft.com/office/powerpoint/2010/main" val="1514402316"/>
              </p:ext>
            </p:extLst>
          </p:nvPr>
        </p:nvGraphicFramePr>
        <p:xfrm>
          <a:off x="11246891" y="271561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2" name="Chart 211"/>
          <p:cNvGraphicFramePr/>
          <p:nvPr>
            <p:extLst>
              <p:ext uri="{D42A27DB-BD31-4B8C-83A1-F6EECF244321}">
                <p14:modId xmlns:p14="http://schemas.microsoft.com/office/powerpoint/2010/main" val="992763358"/>
              </p:ext>
            </p:extLst>
          </p:nvPr>
        </p:nvGraphicFramePr>
        <p:xfrm>
          <a:off x="11246891" y="3037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3" name="Chart 212"/>
          <p:cNvGraphicFramePr/>
          <p:nvPr>
            <p:extLst>
              <p:ext uri="{D42A27DB-BD31-4B8C-83A1-F6EECF244321}">
                <p14:modId xmlns:p14="http://schemas.microsoft.com/office/powerpoint/2010/main" val="4027042996"/>
              </p:ext>
            </p:extLst>
          </p:nvPr>
        </p:nvGraphicFramePr>
        <p:xfrm>
          <a:off x="11246891" y="33545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4" name="Chart 213"/>
          <p:cNvGraphicFramePr/>
          <p:nvPr>
            <p:extLst>
              <p:ext uri="{D42A27DB-BD31-4B8C-83A1-F6EECF244321}">
                <p14:modId xmlns:p14="http://schemas.microsoft.com/office/powerpoint/2010/main" val="3913875813"/>
              </p:ext>
            </p:extLst>
          </p:nvPr>
        </p:nvGraphicFramePr>
        <p:xfrm>
          <a:off x="11246891" y="3672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15" name="Straight Connector 214"/>
          <p:cNvCxnSpPr/>
          <p:nvPr/>
        </p:nvCxnSpPr>
        <p:spPr>
          <a:xfrm>
            <a:off x="889001" y="4445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904875" y="4445000"/>
            <a:ext cx="1761216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Üveges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2" name="Straight Connector 221"/>
          <p:cNvCxnSpPr/>
          <p:nvPr/>
        </p:nvCxnSpPr>
        <p:spPr>
          <a:xfrm>
            <a:off x="-327849" y="47625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23" name="Straight Connector 222"/>
          <p:cNvCxnSpPr/>
          <p:nvPr/>
        </p:nvCxnSpPr>
        <p:spPr>
          <a:xfrm>
            <a:off x="-238819" y="48474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24" name="TextBox 223"/>
          <p:cNvSpPr txBox="1"/>
          <p:nvPr/>
        </p:nvSpPr>
        <p:spPr>
          <a:xfrm>
            <a:off x="-170730" y="4254500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Price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71283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890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190238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1590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50874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850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78497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390 – 1190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8153400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650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966896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380 – 650 Ft </a:t>
            </a:r>
            <a:r>
              <a:rPr lang="hu-HU" sz="10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/0.5l</a:t>
            </a:r>
            <a:endParaRPr lang="en-US" sz="1167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794000" y="4168453"/>
            <a:ext cx="8890001" cy="276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5" name="TextBox 224"/>
          <p:cNvSpPr txBox="1"/>
          <p:nvPr/>
        </p:nvSpPr>
        <p:spPr>
          <a:xfrm>
            <a:off x="5256579" y="4140324"/>
            <a:ext cx="2282333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300 – 1100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1191506" y="4470648"/>
            <a:ext cx="1063994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540 – 970 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889000" y="5207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35" name="Straight Connector 234"/>
          <p:cNvCxnSpPr/>
          <p:nvPr/>
        </p:nvCxnSpPr>
        <p:spPr>
          <a:xfrm>
            <a:off x="-383130" y="5503005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36" name="Straight Connector 235"/>
          <p:cNvCxnSpPr/>
          <p:nvPr/>
        </p:nvCxnSpPr>
        <p:spPr>
          <a:xfrm>
            <a:off x="-294100" y="5588000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7" name="TextBox 236"/>
          <p:cNvSpPr txBox="1"/>
          <p:nvPr/>
        </p:nvSpPr>
        <p:spPr>
          <a:xfrm>
            <a:off x="-190500" y="4951139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-127768" y="1604942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4P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791192" y="4842043"/>
            <a:ext cx="1874899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Vendéglátás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60373" y="5183753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Kereskedelem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1" name="Up-Down Arrow 60"/>
          <p:cNvSpPr/>
          <p:nvPr/>
        </p:nvSpPr>
        <p:spPr>
          <a:xfrm>
            <a:off x="3384550" y="4895119"/>
            <a:ext cx="406400" cy="618958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1" name="Up-Down Arrow 240"/>
          <p:cNvSpPr/>
          <p:nvPr/>
        </p:nvSpPr>
        <p:spPr>
          <a:xfrm>
            <a:off x="4904722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2" name="Up-Down Arrow 241"/>
          <p:cNvSpPr/>
          <p:nvPr/>
        </p:nvSpPr>
        <p:spPr>
          <a:xfrm>
            <a:off x="6213968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3" name="Up-Down Arrow 242"/>
          <p:cNvSpPr/>
          <p:nvPr/>
        </p:nvSpPr>
        <p:spPr>
          <a:xfrm>
            <a:off x="7470775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4" name="Up-Down Arrow 243"/>
          <p:cNvSpPr/>
          <p:nvPr/>
        </p:nvSpPr>
        <p:spPr>
          <a:xfrm>
            <a:off x="8839200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5" name="Up-Down Arrow 244"/>
          <p:cNvSpPr/>
          <p:nvPr/>
        </p:nvSpPr>
        <p:spPr>
          <a:xfrm>
            <a:off x="10337800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6" name="Up-Down Arrow 245"/>
          <p:cNvSpPr/>
          <p:nvPr/>
        </p:nvSpPr>
        <p:spPr>
          <a:xfrm>
            <a:off x="11520303" y="4878847"/>
            <a:ext cx="406400" cy="607886"/>
          </a:xfrm>
          <a:prstGeom prst="upDownArrow">
            <a:avLst/>
          </a:prstGeom>
          <a:pattFill prst="pct50">
            <a:fgClr>
              <a:srgbClr val="44536C"/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-296320" y="5776639"/>
            <a:ext cx="156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Prom.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59" name="Chart 258"/>
          <p:cNvGraphicFramePr/>
          <p:nvPr>
            <p:extLst>
              <p:ext uri="{D42A27DB-BD31-4B8C-83A1-F6EECF244321}">
                <p14:modId xmlns:p14="http://schemas.microsoft.com/office/powerpoint/2010/main" val="1451018763"/>
              </p:ext>
            </p:extLst>
          </p:nvPr>
        </p:nvGraphicFramePr>
        <p:xfrm>
          <a:off x="84066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73" name="TextBox 272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kezmuvessorok.hu</a:t>
            </a:r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opten.hu, beerodalom.hu, zips.hu, monyo.hu, hedonkezmuvessor.hu, csupor.com, csikisor.com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FD981-22AD-43C3-9BD0-F20342D2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7" name="Rounded Rectangle 276"/>
          <p:cNvSpPr/>
          <p:nvPr/>
        </p:nvSpPr>
        <p:spPr>
          <a:xfrm>
            <a:off x="904875" y="2795418"/>
            <a:ext cx="11287125" cy="970585"/>
          </a:xfrm>
          <a:prstGeom prst="roundRect">
            <a:avLst/>
          </a:prstGeom>
          <a:noFill/>
          <a:ln w="381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9012168C-7EAA-4DC4-B49E-34D5E85AA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088482"/>
              </p:ext>
            </p:extLst>
          </p:nvPr>
        </p:nvGraphicFramePr>
        <p:xfrm>
          <a:off x="30065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7" name="Chart 126">
            <a:extLst>
              <a:ext uri="{FF2B5EF4-FFF2-40B4-BE49-F238E27FC236}">
                <a16:creationId xmlns:a16="http://schemas.microsoft.com/office/drawing/2014/main" id="{373FA225-D9D6-4140-8F3F-4252CE0AE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860443"/>
              </p:ext>
            </p:extLst>
          </p:nvPr>
        </p:nvGraphicFramePr>
        <p:xfrm>
          <a:off x="30089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8" name="Chart 127">
            <a:extLst>
              <a:ext uri="{FF2B5EF4-FFF2-40B4-BE49-F238E27FC236}">
                <a16:creationId xmlns:a16="http://schemas.microsoft.com/office/drawing/2014/main" id="{6D660620-7FF7-45B4-9C26-1A93756CB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742789"/>
              </p:ext>
            </p:extLst>
          </p:nvPr>
        </p:nvGraphicFramePr>
        <p:xfrm>
          <a:off x="4505204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0FB2B57B-F7DD-4C6D-908D-8CA827EE2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894325"/>
              </p:ext>
            </p:extLst>
          </p:nvPr>
        </p:nvGraphicFramePr>
        <p:xfrm>
          <a:off x="4507617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30" name="Chart 129">
            <a:extLst>
              <a:ext uri="{FF2B5EF4-FFF2-40B4-BE49-F238E27FC236}">
                <a16:creationId xmlns:a16="http://schemas.microsoft.com/office/drawing/2014/main" id="{1A0F2501-3C9B-4B04-B403-003DD679E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743509"/>
              </p:ext>
            </p:extLst>
          </p:nvPr>
        </p:nvGraphicFramePr>
        <p:xfrm>
          <a:off x="5795337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31" name="Chart 130">
            <a:extLst>
              <a:ext uri="{FF2B5EF4-FFF2-40B4-BE49-F238E27FC236}">
                <a16:creationId xmlns:a16="http://schemas.microsoft.com/office/drawing/2014/main" id="{5E591816-5D78-4E7D-AC4C-B5C76A3A8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320089"/>
              </p:ext>
            </p:extLst>
          </p:nvPr>
        </p:nvGraphicFramePr>
        <p:xfrm>
          <a:off x="5797750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32" name="Chart 131">
            <a:extLst>
              <a:ext uri="{FF2B5EF4-FFF2-40B4-BE49-F238E27FC236}">
                <a16:creationId xmlns:a16="http://schemas.microsoft.com/office/drawing/2014/main" id="{E6752297-6BA7-4A59-9762-2A431E13D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71601"/>
              </p:ext>
            </p:extLst>
          </p:nvPr>
        </p:nvGraphicFramePr>
        <p:xfrm>
          <a:off x="7085470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33" name="Chart 132">
            <a:extLst>
              <a:ext uri="{FF2B5EF4-FFF2-40B4-BE49-F238E27FC236}">
                <a16:creationId xmlns:a16="http://schemas.microsoft.com/office/drawing/2014/main" id="{4FC2F19C-6D83-4DD8-9844-92111271E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600156"/>
              </p:ext>
            </p:extLst>
          </p:nvPr>
        </p:nvGraphicFramePr>
        <p:xfrm>
          <a:off x="7087883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52DF533A-4B73-49B9-9F12-5AA95AE87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469055"/>
              </p:ext>
            </p:extLst>
          </p:nvPr>
        </p:nvGraphicFramePr>
        <p:xfrm>
          <a:off x="9980402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135" name="Chart 134">
            <a:extLst>
              <a:ext uri="{FF2B5EF4-FFF2-40B4-BE49-F238E27FC236}">
                <a16:creationId xmlns:a16="http://schemas.microsoft.com/office/drawing/2014/main" id="{9B24F779-C837-452B-80D3-AE29CDA4E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556611"/>
              </p:ext>
            </p:extLst>
          </p:nvPr>
        </p:nvGraphicFramePr>
        <p:xfrm>
          <a:off x="9982815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</p:spTree>
    <p:extLst>
      <p:ext uri="{BB962C8B-B14F-4D97-AF65-F5344CB8AC3E}">
        <p14:creationId xmlns:p14="http://schemas.microsoft.com/office/powerpoint/2010/main" val="3947023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738700" y="1554478"/>
            <a:ext cx="8823960" cy="396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a fő versenytársakhoz képest az egyszerű felület tekintetében sokkal jobban teljesít, minőségben is átlag felettinek tekinthető.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38700" y="5516880"/>
            <a:ext cx="882396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738700" y="1554480"/>
            <a:ext cx="0" cy="396240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38700" y="5636608"/>
            <a:ext cx="882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applikáció által készített fotó minősége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(Természetesség, izlésesség)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708177" y="3243291"/>
            <a:ext cx="3962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felület felhasználóbarát jellege,</a:t>
            </a:r>
          </a:p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egyszerűsége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890121" y="3851479"/>
            <a:ext cx="1039088" cy="1039088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29" y="2755906"/>
            <a:ext cx="1114010" cy="494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17" y="1870713"/>
            <a:ext cx="1040213" cy="4772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780819" y="2358257"/>
            <a:ext cx="205410" cy="205410"/>
          </a:xfrm>
          <a:prstGeom prst="ellipse">
            <a:avLst/>
          </a:prstGeom>
          <a:solidFill>
            <a:srgbClr val="776EAE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09455" y="5663280"/>
            <a:ext cx="364095" cy="364095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41591" y="5663837"/>
            <a:ext cx="296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Felhasználók száma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Straight Connector 19"/>
          <p:cNvCxnSpPr>
            <a:stCxn id="14" idx="1"/>
          </p:cNvCxnSpPr>
          <p:nvPr/>
        </p:nvCxnSpPr>
        <p:spPr>
          <a:xfrm flipV="1">
            <a:off x="1738700" y="3535678"/>
            <a:ext cx="883485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</p:cNvCxnSpPr>
          <p:nvPr/>
        </p:nvCxnSpPr>
        <p:spPr>
          <a:xfrm>
            <a:off x="6150680" y="1554478"/>
            <a:ext cx="0" cy="39443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54" y="3125865"/>
            <a:ext cx="1428022" cy="8670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759618" y="3221959"/>
            <a:ext cx="629520" cy="629520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5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52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CD82B-7A78-45DA-97A3-C890DFF0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6737" y="1493520"/>
            <a:ext cx="768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/>
              <a:t>Stratégia + Tartalom slide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954741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pillar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4325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31089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7853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1432560"/>
            <a:ext cx="426720" cy="4922520"/>
          </a:xfrm>
          <a:prstGeom prst="rect">
            <a:avLst/>
          </a:prstGeom>
          <a:solidFill>
            <a:srgbClr val="092F49">
              <a:alpha val="80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14299" y="20327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14300" y="37091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42900" y="5385552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" y="1531458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1531458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" y="3203147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62400" y="3203147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Market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81399" y="4923854"/>
            <a:ext cx="2572363" cy="1284821"/>
          </a:xfrm>
          <a:prstGeom prst="rect">
            <a:avLst/>
          </a:prstGeom>
          <a:noFill/>
          <a:ln w="22225">
            <a:solidFill>
              <a:srgbClr val="000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40480" y="498481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Why are we better?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534400" y="1432560"/>
            <a:ext cx="3352800" cy="0"/>
          </a:xfrm>
          <a:prstGeom prst="line">
            <a:avLst/>
          </a:prstGeom>
          <a:ln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34400" y="1032747"/>
            <a:ext cx="156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Actions</a:t>
            </a:r>
          </a:p>
        </p:txBody>
      </p:sp>
      <p:sp>
        <p:nvSpPr>
          <p:cNvPr id="24" name="Oval 23"/>
          <p:cNvSpPr/>
          <p:nvPr/>
        </p:nvSpPr>
        <p:spPr>
          <a:xfrm>
            <a:off x="7584537" y="1777766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sp>
        <p:nvSpPr>
          <p:cNvPr id="25" name="Oval 24"/>
          <p:cNvSpPr/>
          <p:nvPr/>
        </p:nvSpPr>
        <p:spPr>
          <a:xfrm>
            <a:off x="7584537" y="346743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</a:p>
        </p:txBody>
      </p:sp>
      <p:sp>
        <p:nvSpPr>
          <p:cNvPr id="26" name="Oval 25"/>
          <p:cNvSpPr/>
          <p:nvPr/>
        </p:nvSpPr>
        <p:spPr>
          <a:xfrm>
            <a:off x="7584537" y="513928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34400" y="1743119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34400" y="343279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34400" y="510464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13" name="Chevron 14"/>
          <p:cNvSpPr/>
          <p:nvPr/>
        </p:nvSpPr>
        <p:spPr>
          <a:xfrm>
            <a:off x="6212937" y="1761844"/>
            <a:ext cx="980343" cy="4263951"/>
          </a:xfrm>
          <a:prstGeom prst="chevron">
            <a:avLst>
              <a:gd name="adj" fmla="val 70408"/>
            </a:avLst>
          </a:prstGeom>
          <a:solidFill>
            <a:srgbClr val="72C5BC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87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már meglévő és a portfólióbővítést követő új termékek egyaránt elérhetőek kell legyenek az edigi fogyasztói csoportok és az új szegmensek számára is.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2979151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9150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48563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48563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24166" y="4169045"/>
            <a:ext cx="8927024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72180" y="1689317"/>
            <a:ext cx="0" cy="494395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79150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8563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336326" y="2767871"/>
            <a:ext cx="221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36327" y="5170107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655463" y="2798648"/>
            <a:ext cx="221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Középkorú férfiak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655464" y="5200883"/>
            <a:ext cx="221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Fiatal korosztály, nők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6402" y="2009465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behatolás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piaci részesedés visszaszerzése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meglevő termékek fejlesztése és marketing tevékenységek folytatása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27542" y="4450443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Piacfejlesztés</a:t>
            </a:r>
          </a:p>
          <a:p>
            <a:pPr marL="1730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már létező termékek piacának kiterjesztése</a:t>
            </a: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1237" y="4451355"/>
            <a:ext cx="3349256" cy="944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</a:p>
          <a:p>
            <a:pPr marL="236538"/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termékek,  bejövő tevékenységek strukturálása és diverzifikációja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1237" y="2004507"/>
            <a:ext cx="3777555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Termékfejlesztés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Újabb termékek bevezetése, amelyek hiányoznak a versenytársakhoz képest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27542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932870" y="227486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5711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7542" y="5413248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711" y="5751802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802639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98544" y="2274869"/>
            <a:ext cx="2142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22095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10264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2095" y="5429944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10264" y="5768498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324690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0" y="2866937"/>
            <a:ext cx="2237271" cy="2595235"/>
            <a:chOff x="2286916" y="5360697"/>
            <a:chExt cx="930166" cy="1078993"/>
          </a:xfrm>
        </p:grpSpPr>
        <p:sp>
          <p:nvSpPr>
            <p:cNvPr id="45" name="Isosceles Triangle 44"/>
            <p:cNvSpPr/>
            <p:nvPr/>
          </p:nvSpPr>
          <p:spPr>
            <a:xfrm rot="5400000">
              <a:off x="2541335" y="5850352"/>
              <a:ext cx="533675" cy="460065"/>
            </a:xfrm>
            <a:prstGeom prst="triangl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2212502" y="5435111"/>
              <a:ext cx="1078993" cy="930166"/>
            </a:xfrm>
            <a:prstGeom prst="triangle">
              <a:avLst/>
            </a:prstGeom>
            <a:solidFill>
              <a:srgbClr val="4E9D9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65141" y="3745797"/>
            <a:ext cx="142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Ansoff-</a:t>
            </a:r>
          </a:p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Mátrix</a:t>
            </a:r>
            <a:endParaRPr lang="en-US" sz="2400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91890" y="4169045"/>
            <a:ext cx="9788300" cy="2544570"/>
          </a:xfrm>
          <a:prstGeom prst="roundRect">
            <a:avLst/>
          </a:prstGeom>
          <a:noFill/>
          <a:ln w="25400">
            <a:solidFill>
              <a:srgbClr val="000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42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6743" y="2039257"/>
            <a:ext cx="6691086" cy="370114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</a:t>
            </a:r>
            <a:r>
              <a:rPr lang="en-US" dirty="0"/>
              <a:t>employee-customer encounter</a:t>
            </a:r>
            <a:r>
              <a:rPr lang="hu-HU" dirty="0"/>
              <a:t> </a:t>
            </a:r>
            <a:r>
              <a:rPr lang="en-US" dirty="0"/>
              <a:t>has a high correlation with </a:t>
            </a:r>
            <a:r>
              <a:rPr lang="hu-HU" dirty="0"/>
              <a:t>the </a:t>
            </a:r>
            <a:r>
              <a:rPr lang="en-US" dirty="0"/>
              <a:t>financial performance.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1367" y="1951734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2" name="TextBox 11"/>
          <p:cNvSpPr txBox="1"/>
          <p:nvPr/>
        </p:nvSpPr>
        <p:spPr>
          <a:xfrm>
            <a:off x="8759375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3" name="TextBox 12"/>
          <p:cNvSpPr txBox="1"/>
          <p:nvPr/>
        </p:nvSpPr>
        <p:spPr>
          <a:xfrm>
            <a:off x="1901367" y="5322277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14" name="TextBox 13"/>
          <p:cNvSpPr txBox="1"/>
          <p:nvPr/>
        </p:nvSpPr>
        <p:spPr>
          <a:xfrm>
            <a:off x="2656117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23" name="TextBox 22"/>
          <p:cNvSpPr txBox="1"/>
          <p:nvPr/>
        </p:nvSpPr>
        <p:spPr>
          <a:xfrm>
            <a:off x="406401" y="3603675"/>
            <a:ext cx="235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i="1" dirty="0"/>
              <a:t>Customer engagement</a:t>
            </a:r>
            <a:endParaRPr lang="en-US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513951" y="5783942"/>
            <a:ext cx="316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1" dirty="0"/>
              <a:t>Employee engagement</a:t>
            </a:r>
            <a:endParaRPr lang="en-US" b="1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772228" y="1185007"/>
            <a:ext cx="6647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Customer and employee engagement and their effect on the financial performance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85372" y="6536843"/>
            <a:ext cx="978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Fleming, J.H.,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Coffmann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C., Harter, J.K. (2005), Manage your Human Sigma, Harvard Business Review, vol. 83, no. 7, pp. 106-116.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55203" y="3449935"/>
            <a:ext cx="19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... based on 1.979 business units’ growth in revenue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3490686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20121" y="4378320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56008" y="4378319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Base value</a:t>
            </a:r>
          </a:p>
          <a:p>
            <a:pPr algn="ctr"/>
            <a:r>
              <a:rPr lang="hu-HU" sz="2800" b="1" dirty="0"/>
              <a:t>(1)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95999" y="2039257"/>
            <a:ext cx="3381830" cy="1872343"/>
          </a:xfrm>
          <a:prstGeom prst="rect">
            <a:avLst/>
          </a:prstGeom>
          <a:solidFill>
            <a:srgbClr val="72C5B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20107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3,4x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801255" y="3911600"/>
            <a:ext cx="667657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96000" y="2039257"/>
            <a:ext cx="0" cy="371119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786743" y="5740400"/>
            <a:ext cx="669108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01257" y="2039257"/>
            <a:ext cx="0" cy="370114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832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749040" y="4221480"/>
            <a:ext cx="1066800" cy="17373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15840" y="3291840"/>
            <a:ext cx="1386840" cy="26670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02680" y="2194561"/>
            <a:ext cx="1386840" cy="37947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89520" y="2351442"/>
            <a:ext cx="2468880" cy="36073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89520" y="1630680"/>
            <a:ext cx="2468880" cy="7207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11680" y="4998720"/>
            <a:ext cx="1745870" cy="9753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96440" y="5974080"/>
            <a:ext cx="8534400" cy="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011680" y="1417320"/>
            <a:ext cx="0" cy="457200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912465" y="198120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0160" y="598932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</a:t>
            </a:r>
          </a:p>
        </p:txBody>
      </p:sp>
      <p:sp>
        <p:nvSpPr>
          <p:cNvPr id="11" name="Freeform 10"/>
          <p:cNvSpPr/>
          <p:nvPr/>
        </p:nvSpPr>
        <p:spPr>
          <a:xfrm>
            <a:off x="2606040" y="2351442"/>
            <a:ext cx="7178040" cy="3223551"/>
          </a:xfrm>
          <a:custGeom>
            <a:avLst/>
            <a:gdLst>
              <a:gd name="connsiteX0" fmla="*/ 0 w 6583680"/>
              <a:gd name="connsiteY0" fmla="*/ 3211158 h 3223551"/>
              <a:gd name="connsiteX1" fmla="*/ 975360 w 6583680"/>
              <a:gd name="connsiteY1" fmla="*/ 3195918 h 3223551"/>
              <a:gd name="connsiteX2" fmla="*/ 1630680 w 6583680"/>
              <a:gd name="connsiteY2" fmla="*/ 2967318 h 3223551"/>
              <a:gd name="connsiteX3" fmla="*/ 1996440 w 6583680"/>
              <a:gd name="connsiteY3" fmla="*/ 2662518 h 3223551"/>
              <a:gd name="connsiteX4" fmla="*/ 2590800 w 6583680"/>
              <a:gd name="connsiteY4" fmla="*/ 1991958 h 3223551"/>
              <a:gd name="connsiteX5" fmla="*/ 3261360 w 6583680"/>
              <a:gd name="connsiteY5" fmla="*/ 1168998 h 3223551"/>
              <a:gd name="connsiteX6" fmla="*/ 3901440 w 6583680"/>
              <a:gd name="connsiteY6" fmla="*/ 376518 h 3223551"/>
              <a:gd name="connsiteX7" fmla="*/ 4617720 w 6583680"/>
              <a:gd name="connsiteY7" fmla="*/ 25998 h 3223551"/>
              <a:gd name="connsiteX8" fmla="*/ 5318760 w 6583680"/>
              <a:gd name="connsiteY8" fmla="*/ 56478 h 3223551"/>
              <a:gd name="connsiteX9" fmla="*/ 5974080 w 6583680"/>
              <a:gd name="connsiteY9" fmla="*/ 300318 h 3223551"/>
              <a:gd name="connsiteX10" fmla="*/ 6583680 w 6583680"/>
              <a:gd name="connsiteY10" fmla="*/ 711798 h 3223551"/>
              <a:gd name="connsiteX11" fmla="*/ 6583680 w 6583680"/>
              <a:gd name="connsiteY11" fmla="*/ 711798 h 322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3680" h="3223551">
                <a:moveTo>
                  <a:pt x="0" y="3211158"/>
                </a:moveTo>
                <a:cubicBezTo>
                  <a:pt x="351790" y="3223858"/>
                  <a:pt x="703580" y="3236558"/>
                  <a:pt x="975360" y="3195918"/>
                </a:cubicBezTo>
                <a:cubicBezTo>
                  <a:pt x="1247140" y="3155278"/>
                  <a:pt x="1460500" y="3056218"/>
                  <a:pt x="1630680" y="2967318"/>
                </a:cubicBezTo>
                <a:cubicBezTo>
                  <a:pt x="1800860" y="2878418"/>
                  <a:pt x="1836420" y="2825078"/>
                  <a:pt x="1996440" y="2662518"/>
                </a:cubicBezTo>
                <a:cubicBezTo>
                  <a:pt x="2156460" y="2499958"/>
                  <a:pt x="2379980" y="2240878"/>
                  <a:pt x="2590800" y="1991958"/>
                </a:cubicBezTo>
                <a:cubicBezTo>
                  <a:pt x="2801620" y="1743038"/>
                  <a:pt x="3261360" y="1168998"/>
                  <a:pt x="3261360" y="1168998"/>
                </a:cubicBezTo>
                <a:cubicBezTo>
                  <a:pt x="3479800" y="899758"/>
                  <a:pt x="3675380" y="567018"/>
                  <a:pt x="3901440" y="376518"/>
                </a:cubicBezTo>
                <a:cubicBezTo>
                  <a:pt x="4127500" y="186018"/>
                  <a:pt x="4381500" y="79338"/>
                  <a:pt x="4617720" y="25998"/>
                </a:cubicBezTo>
                <a:cubicBezTo>
                  <a:pt x="4853940" y="-27342"/>
                  <a:pt x="5092700" y="10758"/>
                  <a:pt x="5318760" y="56478"/>
                </a:cubicBezTo>
                <a:cubicBezTo>
                  <a:pt x="5544820" y="102198"/>
                  <a:pt x="5763260" y="191098"/>
                  <a:pt x="5974080" y="300318"/>
                </a:cubicBezTo>
                <a:cubicBezTo>
                  <a:pt x="6184900" y="409538"/>
                  <a:pt x="6583680" y="711798"/>
                  <a:pt x="6583680" y="711798"/>
                </a:cubicBezTo>
                <a:lnTo>
                  <a:pt x="6583680" y="711798"/>
                </a:ln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650480" y="1824824"/>
            <a:ext cx="2304889" cy="476416"/>
          </a:xfrm>
          <a:custGeom>
            <a:avLst/>
            <a:gdLst>
              <a:gd name="connsiteX0" fmla="*/ 0 w 2304889"/>
              <a:gd name="connsiteY0" fmla="*/ 476416 h 476416"/>
              <a:gd name="connsiteX1" fmla="*/ 746760 w 2304889"/>
              <a:gd name="connsiteY1" fmla="*/ 430696 h 476416"/>
              <a:gd name="connsiteX2" fmla="*/ 1249680 w 2304889"/>
              <a:gd name="connsiteY2" fmla="*/ 354496 h 476416"/>
              <a:gd name="connsiteX3" fmla="*/ 2179320 w 2304889"/>
              <a:gd name="connsiteY3" fmla="*/ 49696 h 476416"/>
              <a:gd name="connsiteX4" fmla="*/ 2270760 w 2304889"/>
              <a:gd name="connsiteY4" fmla="*/ 3976 h 47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889" h="476416">
                <a:moveTo>
                  <a:pt x="0" y="476416"/>
                </a:moveTo>
                <a:cubicBezTo>
                  <a:pt x="269240" y="463716"/>
                  <a:pt x="538480" y="451016"/>
                  <a:pt x="746760" y="430696"/>
                </a:cubicBezTo>
                <a:cubicBezTo>
                  <a:pt x="955040" y="410376"/>
                  <a:pt x="1010920" y="417996"/>
                  <a:pt x="1249680" y="354496"/>
                </a:cubicBezTo>
                <a:cubicBezTo>
                  <a:pt x="1488440" y="290996"/>
                  <a:pt x="2009140" y="108116"/>
                  <a:pt x="2179320" y="49696"/>
                </a:cubicBezTo>
                <a:cubicBezTo>
                  <a:pt x="2349500" y="-8724"/>
                  <a:pt x="2310130" y="-2374"/>
                  <a:pt x="2270760" y="3976"/>
                </a:cubicBez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01770" y="447740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 Creation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38608" y="368495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52253" y="2765249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9093" y="1671341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07973" y="1099840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Re-Investing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1887" y="3515058"/>
            <a:ext cx="126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Harvesting</a:t>
            </a:r>
          </a:p>
        </p:txBody>
      </p:sp>
    </p:spTree>
    <p:extLst>
      <p:ext uri="{BB962C8B-B14F-4D97-AF65-F5344CB8AC3E}">
        <p14:creationId xmlns:p14="http://schemas.microsoft.com/office/powerpoint/2010/main" val="1198560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049514"/>
            <a:ext cx="12192000" cy="17011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7477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61379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5281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29183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63085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8269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2171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6073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9975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3877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14081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56410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98739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041068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27477" y="2270231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61379" y="2266542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5281" y="2262853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Assignable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9183" y="2259164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3085" y="2255475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Time-Bound</a:t>
            </a:r>
          </a:p>
        </p:txBody>
      </p:sp>
    </p:spTree>
    <p:extLst>
      <p:ext uri="{BB962C8B-B14F-4D97-AF65-F5344CB8AC3E}">
        <p14:creationId xmlns:p14="http://schemas.microsoft.com/office/powerpoint/2010/main" val="641222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Arrow 61"/>
          <p:cNvSpPr/>
          <p:nvPr/>
        </p:nvSpPr>
        <p:spPr>
          <a:xfrm rot="16200000">
            <a:off x="7592401" y="5057903"/>
            <a:ext cx="1279224" cy="668716"/>
          </a:xfrm>
          <a:prstGeom prst="rightArrow">
            <a:avLst>
              <a:gd name="adj1" fmla="val 34622"/>
              <a:gd name="adj2" fmla="val 4575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161187" y="5143187"/>
            <a:ext cx="2054765" cy="11486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74272" y="3570852"/>
            <a:ext cx="147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Ride sharing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car and ride sharing markets are growing intensively, and there is an increasing consumer demand for cross-platform in-car systems.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274273" y="5272685"/>
            <a:ext cx="1803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Consumer demand for in-car technology </a:t>
            </a:r>
            <a:endParaRPr lang="hu-HU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2654317" y="3818879"/>
            <a:ext cx="807989" cy="643900"/>
          </a:xfrm>
          <a:prstGeom prst="rightArrow">
            <a:avLst>
              <a:gd name="adj1" fmla="val 28486"/>
              <a:gd name="adj2" fmla="val 5537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0706" y="4416215"/>
            <a:ext cx="1189129" cy="121873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62937" y="3661963"/>
            <a:ext cx="1189129" cy="197298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62936" y="3762112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0706" y="4544825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860706" y="3661963"/>
            <a:ext cx="28913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02634" y="5634952"/>
            <a:ext cx="405645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14211" y="3668619"/>
            <a:ext cx="92214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+60%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78159" y="5629771"/>
            <a:ext cx="4056451" cy="47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/>
              <a:t>Estimated renevue growth of the sharing economy in Europe, 2016-2017</a:t>
            </a:r>
            <a:endParaRPr lang="en-US" sz="1600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753859" y="1564080"/>
            <a:ext cx="4732887" cy="1555409"/>
            <a:chOff x="6167217" y="1296850"/>
            <a:chExt cx="5181773" cy="1702930"/>
          </a:xfrm>
        </p:grpSpPr>
        <p:sp>
          <p:nvSpPr>
            <p:cNvPr id="69" name="Rectangle 68"/>
            <p:cNvSpPr/>
            <p:nvPr/>
          </p:nvSpPr>
          <p:spPr>
            <a:xfrm>
              <a:off x="6583410" y="1933821"/>
              <a:ext cx="4765580" cy="1065959"/>
            </a:xfrm>
            <a:prstGeom prst="rect">
              <a:avLst/>
            </a:prstGeom>
            <a:solidFill>
              <a:srgbClr val="44536C"/>
            </a:solidFill>
            <a:ln>
              <a:solidFill>
                <a:srgbClr val="037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167217" y="1296850"/>
              <a:ext cx="1235915" cy="1235915"/>
              <a:chOff x="5687733" y="969642"/>
              <a:chExt cx="1235915" cy="123591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687733" y="969642"/>
                <a:ext cx="1235915" cy="1235915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rgbClr val="445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9671" y="1141222"/>
                <a:ext cx="902185" cy="902185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46241" y="1451462"/>
              <a:ext cx="2098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b="1" dirty="0"/>
                <a:t>Global SE</a:t>
              </a:r>
              <a:endParaRPr lang="en-US" sz="28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46241" y="2049553"/>
              <a:ext cx="3902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Will increase to around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€ </a:t>
              </a:r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300 billion by 2025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122754" y="5151247"/>
            <a:ext cx="26506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61% of consumers </a:t>
            </a:r>
            <a:endParaRPr lang="hu-HU" sz="1600" b="1" dirty="0"/>
          </a:p>
          <a:p>
            <a:r>
              <a:rPr lang="hu-HU" sz="1600" dirty="0"/>
              <a:t>E</a:t>
            </a:r>
            <a:r>
              <a:rPr lang="en-US" sz="1600" dirty="0" err="1"/>
              <a:t>ssential</a:t>
            </a:r>
            <a:r>
              <a:rPr lang="en-US" sz="1600" dirty="0"/>
              <a:t> that their car have the same operating dashboard as their phone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935852" y="1193371"/>
            <a:ext cx="0" cy="5194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4272" y="2491956"/>
            <a:ext cx="147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Car sharing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027522" y="1631064"/>
            <a:ext cx="347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Revenue forecast for 2020</a:t>
            </a:r>
            <a:endParaRPr lang="en-US" sz="2000" b="1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6242671" y="3275880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28125" y="2196557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3,7 – 5,6 billion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028124" y="2579319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30% per annum</a:t>
            </a:r>
            <a:endParaRPr lang="en-US" dirty="0">
              <a:solidFill>
                <a:srgbClr val="44536C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28125" y="3339158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3,5 – 5,2 billion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028124" y="3721920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35% per annum</a:t>
            </a:r>
            <a:endParaRPr lang="en-US" dirty="0">
              <a:solidFill>
                <a:srgbClr val="44536C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919036" y="1631064"/>
            <a:ext cx="0" cy="27371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242671" y="2060025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996642" y="1234203"/>
            <a:ext cx="1030880" cy="103088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45" y="1319722"/>
            <a:ext cx="824510" cy="824511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</p:spPr>
      </p:pic>
      <p:cxnSp>
        <p:nvCxnSpPr>
          <p:cNvPr id="57" name="Straight Connector 56"/>
          <p:cNvCxnSpPr/>
          <p:nvPr/>
        </p:nvCxnSpPr>
        <p:spPr>
          <a:xfrm>
            <a:off x="5935852" y="4547979"/>
            <a:ext cx="55627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hevron 60"/>
          <p:cNvSpPr/>
          <p:nvPr/>
        </p:nvSpPr>
        <p:spPr>
          <a:xfrm>
            <a:off x="8596502" y="5244064"/>
            <a:ext cx="441383" cy="957538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68014" y="6526924"/>
            <a:ext cx="60062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5667" y="6536853"/>
            <a:ext cx="465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pwc.blog.com, businessinsider.com, consultancy.uk, deemly.com </a:t>
            </a:r>
            <a:endParaRPr lang="en-US" sz="1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7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42" grpId="0"/>
      <p:bldP spid="11" grpId="0"/>
      <p:bldP spid="35" grpId="0"/>
      <p:bldP spid="39" grpId="0"/>
      <p:bldP spid="43" grpId="0"/>
      <p:bldP spid="45" grpId="0"/>
      <p:bldP spid="47" grpId="0"/>
      <p:bldP spid="48" grpId="0"/>
      <p:bldP spid="49" grpId="0"/>
      <p:bldP spid="52" grpId="0" animBg="1"/>
      <p:bldP spid="6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/>
          <p:cNvSpPr/>
          <p:nvPr/>
        </p:nvSpPr>
        <p:spPr>
          <a:xfrm rot="2615739">
            <a:off x="8965826" y="1100304"/>
            <a:ext cx="3875613" cy="1868200"/>
          </a:xfrm>
          <a:prstGeom prst="triangle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59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2400" dirty="0"/>
              <a:t>To increase brand value, Shiseido needs to raise customer’s awareness on its  company values…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0056" y="2785584"/>
            <a:ext cx="431331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37365"/>
                </a:solidFill>
              </a:rPr>
              <a:t>Mission</a:t>
            </a:r>
          </a:p>
          <a:p>
            <a:r>
              <a:rPr lang="en-US" sz="1600" dirty="0">
                <a:solidFill>
                  <a:srgbClr val="2D2D2F"/>
                </a:solidFill>
              </a:rPr>
              <a:t>Cultivating relationships with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Appreciating genuine, meaningful values</a:t>
            </a:r>
          </a:p>
          <a:p>
            <a:r>
              <a:rPr lang="en-US" sz="1600" dirty="0">
                <a:solidFill>
                  <a:srgbClr val="2D2D2F"/>
                </a:solidFill>
              </a:rPr>
              <a:t>Inspiring a life of beauty and culture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141" y="5327442"/>
            <a:ext cx="201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>
                <a:solidFill>
                  <a:srgbClr val="037365"/>
                </a:solidFill>
              </a:rPr>
              <a:t>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2024" y="1302158"/>
            <a:ext cx="353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D2D2F"/>
                </a:solidFill>
              </a:rPr>
              <a:t>Water</a:t>
            </a:r>
          </a:p>
          <a:p>
            <a:r>
              <a:rPr lang="en-US" sz="2800" b="1" dirty="0">
                <a:solidFill>
                  <a:srgbClr val="2D2D2F"/>
                </a:solidFill>
              </a:rPr>
              <a:t>shortage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0171" y="2434836"/>
            <a:ext cx="4085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780 million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clean water</a:t>
            </a:r>
          </a:p>
          <a:p>
            <a:r>
              <a:rPr lang="en-US" sz="1600" b="1" dirty="0">
                <a:solidFill>
                  <a:srgbClr val="2D2D2F"/>
                </a:solidFill>
              </a:rPr>
              <a:t>2.5 billion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adequate sanitation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4521" y="3746204"/>
            <a:ext cx="438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Helping to raise awareness, educating the public and building a conscious community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2024" y="4611709"/>
            <a:ext cx="5217878" cy="374981"/>
          </a:xfrm>
          <a:prstGeom prst="rect">
            <a:avLst/>
          </a:prstGeom>
          <a:solidFill>
            <a:srgbClr val="1651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Investments in researches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2024" y="5271014"/>
            <a:ext cx="246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cap="small" dirty="0">
                <a:solidFill>
                  <a:srgbClr val="037365"/>
                </a:solidFill>
              </a:rPr>
              <a:t>Omni Processor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rgbClr val="2D2D2F"/>
                </a:solidFill>
              </a:rPr>
              <a:t>by </a:t>
            </a:r>
            <a:r>
              <a:rPr lang="en-US" sz="1600" dirty="0" err="1">
                <a:solidFill>
                  <a:srgbClr val="2D2D2F"/>
                </a:solidFill>
              </a:rPr>
              <a:t>Janicki</a:t>
            </a:r>
            <a:r>
              <a:rPr lang="en-US" sz="1600" dirty="0">
                <a:solidFill>
                  <a:srgbClr val="2D2D2F"/>
                </a:solidFill>
              </a:rPr>
              <a:t> Bioenergy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7671" y="5531153"/>
            <a:ext cx="326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D2D2F"/>
                </a:solidFill>
              </a:rPr>
              <a:t>water is believed to incarnate the purity and pliant simplicity of life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38567" y="1106129"/>
            <a:ext cx="0" cy="5191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87238" y="1182128"/>
            <a:ext cx="5323627" cy="1456700"/>
            <a:chOff x="487238" y="1182128"/>
            <a:chExt cx="5323627" cy="1456700"/>
          </a:xfrm>
        </p:grpSpPr>
        <p:sp>
          <p:nvSpPr>
            <p:cNvPr id="2" name="TextBox 1"/>
            <p:cNvSpPr txBox="1"/>
            <p:nvPr/>
          </p:nvSpPr>
          <p:spPr>
            <a:xfrm>
              <a:off x="749044" y="1905026"/>
              <a:ext cx="4800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D2F"/>
                  </a:solidFill>
                </a:rPr>
                <a:t>The meeting point of technology and Japanese heritage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87238" y="1182128"/>
              <a:ext cx="5323627" cy="1456700"/>
            </a:xfrm>
            <a:prstGeom prst="roundRect">
              <a:avLst/>
            </a:prstGeom>
            <a:noFill/>
            <a:ln w="22225">
              <a:solidFill>
                <a:srgbClr val="000E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hevron 21"/>
          <p:cNvSpPr/>
          <p:nvPr/>
        </p:nvSpPr>
        <p:spPr>
          <a:xfrm>
            <a:off x="653508" y="5485866"/>
            <a:ext cx="277475" cy="521338"/>
          </a:xfrm>
          <a:prstGeom prst="chevron">
            <a:avLst>
              <a:gd name="adj" fmla="val 57917"/>
            </a:avLst>
          </a:prstGeom>
          <a:solidFill>
            <a:srgbClr val="2D2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37233" y="4126874"/>
            <a:ext cx="5250958" cy="1000274"/>
            <a:chOff x="637233" y="4017690"/>
            <a:chExt cx="5250958" cy="1000274"/>
          </a:xfrm>
        </p:grpSpPr>
        <p:sp>
          <p:nvSpPr>
            <p:cNvPr id="6" name="TextBox 5"/>
            <p:cNvSpPr txBox="1"/>
            <p:nvPr/>
          </p:nvSpPr>
          <p:spPr>
            <a:xfrm>
              <a:off x="749044" y="4017690"/>
              <a:ext cx="5139147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dirty="0">
                  <a:solidFill>
                    <a:srgbClr val="2D2D2F"/>
                  </a:solidFill>
                </a:rPr>
                <a:t>Social responsibility</a:t>
              </a:r>
            </a:p>
            <a:p>
              <a:r>
                <a:rPr lang="en-US" b="1" dirty="0">
                  <a:solidFill>
                    <a:srgbClr val="2D2D2F"/>
                  </a:solidFill>
                </a:rPr>
                <a:t>Standing up for a global cause, sending an international message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7233" y="4036851"/>
              <a:ext cx="67905" cy="918917"/>
            </a:xfrm>
            <a:prstGeom prst="rect">
              <a:avLst/>
            </a:prstGeom>
            <a:solidFill>
              <a:srgbClr val="8DC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2960540" y="5604991"/>
            <a:ext cx="0" cy="348249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5" b="10706"/>
          <a:stretch/>
        </p:blipFill>
        <p:spPr>
          <a:xfrm rot="10800000">
            <a:off x="8734095" y="1106129"/>
            <a:ext cx="3105807" cy="2983408"/>
          </a:xfrm>
          <a:prstGeom prst="rtTriangle">
            <a:avLst/>
          </a:prstGeom>
        </p:spPr>
      </p:pic>
      <p:sp>
        <p:nvSpPr>
          <p:cNvPr id="30" name="Chevron 29"/>
          <p:cNvSpPr/>
          <p:nvPr/>
        </p:nvSpPr>
        <p:spPr>
          <a:xfrm>
            <a:off x="6778560" y="3777922"/>
            <a:ext cx="277475" cy="521338"/>
          </a:xfrm>
          <a:prstGeom prst="chevron">
            <a:avLst>
              <a:gd name="adj" fmla="val 57917"/>
            </a:avLst>
          </a:prstGeom>
          <a:solidFill>
            <a:srgbClr val="037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79104" y="5394125"/>
            <a:ext cx="246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D2D2F"/>
                </a:solidFill>
              </a:rPr>
              <a:t>Converts human waste into water and electricity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9229962" y="5416776"/>
            <a:ext cx="0" cy="479426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  <p:bldP spid="5" grpId="0"/>
      <p:bldP spid="7" grpId="0"/>
      <p:bldP spid="8" grpId="0"/>
      <p:bldP spid="9" grpId="0"/>
      <p:bldP spid="12" grpId="0"/>
      <p:bldP spid="13" grpId="0" animBg="1"/>
      <p:bldP spid="15" grpId="0"/>
      <p:bldP spid="16" grpId="0"/>
      <p:bldP spid="22" grpId="0" animBg="1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4BD87-A61F-DC6A-F5F3-EC0B978B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309FA15-E5E1-B7EB-E1E4-F626E1AAC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4" y="0"/>
            <a:ext cx="1206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7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60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A3EC3-3A69-4A94-BB1B-6ED0D005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HR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53779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6669313" y="2159001"/>
            <a:ext cx="1651000" cy="801914"/>
          </a:xfrm>
          <a:prstGeom prst="triangle">
            <a:avLst/>
          </a:prstGeom>
          <a:solidFill>
            <a:srgbClr val="092F49">
              <a:alpha val="4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Trapezoid 2"/>
          <p:cNvSpPr/>
          <p:nvPr/>
        </p:nvSpPr>
        <p:spPr>
          <a:xfrm>
            <a:off x="5796643" y="3048001"/>
            <a:ext cx="3396343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5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rapezoid 3"/>
          <p:cNvSpPr/>
          <p:nvPr/>
        </p:nvSpPr>
        <p:spPr>
          <a:xfrm>
            <a:off x="4900384" y="3937001"/>
            <a:ext cx="518885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7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" name="Trapezoid 4"/>
          <p:cNvSpPr/>
          <p:nvPr/>
        </p:nvSpPr>
        <p:spPr>
          <a:xfrm>
            <a:off x="4033610" y="4826001"/>
            <a:ext cx="692240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8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rapezoid 5"/>
          <p:cNvSpPr/>
          <p:nvPr/>
        </p:nvSpPr>
        <p:spPr>
          <a:xfrm>
            <a:off x="3178628" y="5734957"/>
            <a:ext cx="8632372" cy="801914"/>
          </a:xfrm>
          <a:prstGeom prst="trapezoid">
            <a:avLst>
              <a:gd name="adj" fmla="val 102851"/>
            </a:avLst>
          </a:prstGeom>
          <a:solidFill>
            <a:srgbClr val="092F49"/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81000" y="6536871"/>
            <a:ext cx="11430000" cy="0"/>
          </a:xfrm>
          <a:prstGeom prst="line">
            <a:avLst/>
          </a:prstGeom>
          <a:ln w="38100">
            <a:solidFill>
              <a:srgbClr val="027368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4372" y="5822355"/>
            <a:ext cx="279762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Fiziológiai szükségletek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718" y="5143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Biztonság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372" y="4254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718" y="3365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Elismertség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718" y="2476500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Önmegvalósítás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381001" y="5614516"/>
            <a:ext cx="10575017" cy="13398"/>
          </a:xfrm>
          <a:prstGeom prst="line">
            <a:avLst/>
          </a:prstGeom>
          <a:ln w="38100">
            <a:solidFill>
              <a:srgbClr val="027368">
                <a:alpha val="8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1000" y="4741007"/>
            <a:ext cx="9708242" cy="0"/>
          </a:xfrm>
          <a:prstGeom prst="line">
            <a:avLst/>
          </a:prstGeom>
          <a:ln w="38100">
            <a:solidFill>
              <a:srgbClr val="027368">
                <a:alpha val="7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81000" y="3849914"/>
            <a:ext cx="8811985" cy="0"/>
          </a:xfrm>
          <a:prstGeom prst="line">
            <a:avLst/>
          </a:prstGeom>
          <a:ln w="38100">
            <a:solidFill>
              <a:srgbClr val="027368">
                <a:alpha val="5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81001" y="2960914"/>
            <a:ext cx="11239499" cy="2898"/>
          </a:xfrm>
          <a:prstGeom prst="line">
            <a:avLst/>
          </a:prstGeom>
          <a:ln w="38100">
            <a:solidFill>
              <a:srgbClr val="027368">
                <a:alpha val="4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89060" y="6096001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Kielégítő bérek valamint megfelelő munkafeltételek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82580" y="5181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Biztosángérzet, veszélyektől való mentesség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38517" y="4292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Jó társaság, pozitív munkalégkör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82580" y="3403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Státusz, kitüntetések,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7264074" y="2413001"/>
            <a:ext cx="412229" cy="412229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1529099"/>
            <a:ext cx="1187068" cy="14318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A9B0982-BCDB-4DB2-8C7F-A3F5F0CE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7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1052203" y="1336367"/>
            <a:ext cx="10462381" cy="429294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40059" y="2255033"/>
            <a:ext cx="2281394" cy="621124"/>
            <a:chOff x="1685997" y="2558611"/>
            <a:chExt cx="2281394" cy="621124"/>
          </a:xfrm>
        </p:grpSpPr>
        <p:sp>
          <p:nvSpPr>
            <p:cNvPr id="3" name="Oval 2"/>
            <p:cNvSpPr/>
            <p:nvPr/>
          </p:nvSpPr>
          <p:spPr>
            <a:xfrm>
              <a:off x="2479251" y="25586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1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85997" y="2810403"/>
              <a:ext cx="228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Munkaerő-tervezés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60466" y="1302667"/>
            <a:ext cx="1170513" cy="639419"/>
            <a:chOff x="3290948" y="1339250"/>
            <a:chExt cx="1170513" cy="639419"/>
          </a:xfrm>
        </p:grpSpPr>
        <p:sp>
          <p:nvSpPr>
            <p:cNvPr id="5" name="Oval 4"/>
            <p:cNvSpPr/>
            <p:nvPr/>
          </p:nvSpPr>
          <p:spPr>
            <a:xfrm>
              <a:off x="3655507" y="1339250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2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0948" y="1609337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Toborzás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81039" y="2038176"/>
            <a:ext cx="1818126" cy="888588"/>
            <a:chOff x="8137880" y="1775099"/>
            <a:chExt cx="1818126" cy="888588"/>
          </a:xfrm>
        </p:grpSpPr>
        <p:sp>
          <p:nvSpPr>
            <p:cNvPr id="8" name="Oval 7"/>
            <p:cNvSpPr/>
            <p:nvPr/>
          </p:nvSpPr>
          <p:spPr>
            <a:xfrm>
              <a:off x="8933849" y="177509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4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880" y="2017356"/>
              <a:ext cx="18181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Teljesítmény</a:t>
              </a:r>
              <a:br>
                <a:rPr lang="hu-HU" b="1" dirty="0">
                  <a:solidFill>
                    <a:srgbClr val="000E1B"/>
                  </a:solidFill>
                </a:rPr>
              </a:br>
              <a:r>
                <a:rPr lang="hu-HU" b="1" dirty="0">
                  <a:solidFill>
                    <a:srgbClr val="000E1B"/>
                  </a:solidFill>
                </a:rPr>
                <a:t> feltérképezése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52004" y="1320516"/>
            <a:ext cx="1362874" cy="626864"/>
            <a:chOff x="5747170" y="1143258"/>
            <a:chExt cx="1362874" cy="626864"/>
          </a:xfrm>
        </p:grpSpPr>
        <p:sp>
          <p:nvSpPr>
            <p:cNvPr id="7" name="Oval 6"/>
            <p:cNvSpPr/>
            <p:nvPr/>
          </p:nvSpPr>
          <p:spPr>
            <a:xfrm>
              <a:off x="6231731" y="1143258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3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7170" y="140079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Kiválasztás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04535" y="5427352"/>
            <a:ext cx="2225447" cy="631928"/>
            <a:chOff x="5697584" y="5451296"/>
            <a:chExt cx="2225447" cy="631928"/>
          </a:xfrm>
        </p:grpSpPr>
        <p:sp>
          <p:nvSpPr>
            <p:cNvPr id="9" name="Oval 8"/>
            <p:cNvSpPr/>
            <p:nvPr/>
          </p:nvSpPr>
          <p:spPr>
            <a:xfrm>
              <a:off x="6716291" y="5451296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6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97584" y="5713892"/>
              <a:ext cx="2225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 </a:t>
              </a:r>
              <a:r>
                <a:rPr lang="hu-HU" b="1" dirty="0" err="1">
                  <a:solidFill>
                    <a:srgbClr val="000E1B"/>
                  </a:solidFill>
                </a:rPr>
                <a:t>Trainingek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78782" y="5416636"/>
            <a:ext cx="2225447" cy="1175122"/>
            <a:chOff x="2698277" y="5139023"/>
            <a:chExt cx="2225447" cy="1175122"/>
          </a:xfrm>
        </p:grpSpPr>
        <p:sp>
          <p:nvSpPr>
            <p:cNvPr id="15" name="TextBox 14"/>
            <p:cNvSpPr txBox="1"/>
            <p:nvPr/>
          </p:nvSpPr>
          <p:spPr>
            <a:xfrm>
              <a:off x="2698277" y="5390815"/>
              <a:ext cx="2225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Kompenzációs és motivációs eszközök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685106" y="5139023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7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2550" y="4240881"/>
            <a:ext cx="2225447" cy="1498778"/>
            <a:chOff x="8072916" y="4055711"/>
            <a:chExt cx="2225447" cy="1498778"/>
          </a:xfrm>
        </p:grpSpPr>
        <p:sp>
          <p:nvSpPr>
            <p:cNvPr id="13" name="Oval 12"/>
            <p:cNvSpPr/>
            <p:nvPr/>
          </p:nvSpPr>
          <p:spPr>
            <a:xfrm>
              <a:off x="9159997" y="40557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5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72916" y="4354160"/>
              <a:ext cx="22254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Legfontosabb készségek hiányának feltárása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52203" y="4415947"/>
            <a:ext cx="1696298" cy="614227"/>
            <a:chOff x="1936144" y="3725259"/>
            <a:chExt cx="1696298" cy="614227"/>
          </a:xfrm>
        </p:grpSpPr>
        <p:sp>
          <p:nvSpPr>
            <p:cNvPr id="18" name="Oval 17"/>
            <p:cNvSpPr/>
            <p:nvPr/>
          </p:nvSpPr>
          <p:spPr>
            <a:xfrm>
              <a:off x="2589154" y="372525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8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6144" y="3970154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Visszacsatolás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47"/>
          <a:stretch/>
        </p:blipFill>
        <p:spPr>
          <a:xfrm>
            <a:off x="4655330" y="2219839"/>
            <a:ext cx="3256128" cy="2261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F44F4-9C82-420D-8E8A-1399901B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Új mátrix struktúra</a:t>
            </a:r>
            <a:endParaRPr lang="en-US" dirty="0"/>
          </a:p>
        </p:txBody>
      </p:sp>
      <p:grpSp>
        <p:nvGrpSpPr>
          <p:cNvPr id="5" name="Csoportba foglalás 51"/>
          <p:cNvGrpSpPr/>
          <p:nvPr/>
        </p:nvGrpSpPr>
        <p:grpSpPr>
          <a:xfrm>
            <a:off x="1226543" y="1714501"/>
            <a:ext cx="3599457" cy="1049509"/>
            <a:chOff x="481392" y="1329203"/>
            <a:chExt cx="3762631" cy="1104217"/>
          </a:xfrm>
        </p:grpSpPr>
        <p:cxnSp>
          <p:nvCxnSpPr>
            <p:cNvPr id="9" name="Egyenes összekötő 16"/>
            <p:cNvCxnSpPr/>
            <p:nvPr/>
          </p:nvCxnSpPr>
          <p:spPr>
            <a:xfrm>
              <a:off x="1878777" y="1862603"/>
              <a:ext cx="0" cy="570817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églalap 12"/>
            <p:cNvSpPr/>
            <p:nvPr/>
          </p:nvSpPr>
          <p:spPr>
            <a:xfrm>
              <a:off x="481392" y="1329203"/>
              <a:ext cx="3762631" cy="609600"/>
            </a:xfrm>
            <a:prstGeom prst="rect">
              <a:avLst/>
            </a:prstGeom>
            <a:solidFill>
              <a:srgbClr val="B5C75B"/>
            </a:solidFill>
            <a:ln w="38100"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ATS menedzsment</a:t>
              </a:r>
              <a:endParaRPr lang="ro-RO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0" name="Csoportba foglalás 50"/>
          <p:cNvGrpSpPr/>
          <p:nvPr/>
        </p:nvGrpSpPr>
        <p:grpSpPr>
          <a:xfrm>
            <a:off x="1215179" y="2730500"/>
            <a:ext cx="9758023" cy="3441698"/>
            <a:chOff x="241767" y="2484972"/>
            <a:chExt cx="10232221" cy="3621106"/>
          </a:xfrm>
        </p:grpSpPr>
        <p:cxnSp>
          <p:nvCxnSpPr>
            <p:cNvPr id="11" name="Egyenes összekötő 24"/>
            <p:cNvCxnSpPr/>
            <p:nvPr/>
          </p:nvCxnSpPr>
          <p:spPr>
            <a:xfrm flipH="1">
              <a:off x="10461109" y="2494739"/>
              <a:ext cx="12879" cy="3352269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Csoportba foglalás 14"/>
            <p:cNvGrpSpPr/>
            <p:nvPr/>
          </p:nvGrpSpPr>
          <p:grpSpPr>
            <a:xfrm>
              <a:off x="241767" y="2484972"/>
              <a:ext cx="10219343" cy="3621106"/>
              <a:chOff x="265309" y="2467191"/>
              <a:chExt cx="10219343" cy="3621106"/>
            </a:xfrm>
          </p:grpSpPr>
          <p:cxnSp>
            <p:nvCxnSpPr>
              <p:cNvPr id="13" name="Egyenes összekötő 6"/>
              <p:cNvCxnSpPr/>
              <p:nvPr/>
            </p:nvCxnSpPr>
            <p:spPr>
              <a:xfrm flipV="1">
                <a:off x="284622" y="2467191"/>
                <a:ext cx="10200029" cy="97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gyenes összekötő 23"/>
              <p:cNvCxnSpPr/>
              <p:nvPr/>
            </p:nvCxnSpPr>
            <p:spPr>
              <a:xfrm flipH="1">
                <a:off x="275530" y="2494739"/>
                <a:ext cx="12879" cy="3352269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gyenes összekötő 30"/>
              <p:cNvCxnSpPr/>
              <p:nvPr/>
            </p:nvCxnSpPr>
            <p:spPr>
              <a:xfrm>
                <a:off x="698978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31"/>
              <p:cNvCxnSpPr/>
              <p:nvPr/>
            </p:nvCxnSpPr>
            <p:spPr>
              <a:xfrm>
                <a:off x="5071536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gyenes összekötő 32"/>
              <p:cNvCxnSpPr/>
              <p:nvPr/>
            </p:nvCxnSpPr>
            <p:spPr>
              <a:xfrm>
                <a:off x="322043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33"/>
              <p:cNvCxnSpPr/>
              <p:nvPr/>
            </p:nvCxnSpPr>
            <p:spPr>
              <a:xfrm>
                <a:off x="8891090" y="2494739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gyenes összekötő 40"/>
              <p:cNvCxnSpPr/>
              <p:nvPr/>
            </p:nvCxnSpPr>
            <p:spPr>
              <a:xfrm flipH="1">
                <a:off x="3208136" y="3081835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gyenes összekötő 42"/>
              <p:cNvCxnSpPr/>
              <p:nvPr/>
            </p:nvCxnSpPr>
            <p:spPr>
              <a:xfrm flipH="1">
                <a:off x="8875215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gyenes összekötő 43"/>
              <p:cNvCxnSpPr/>
              <p:nvPr/>
            </p:nvCxnSpPr>
            <p:spPr>
              <a:xfrm flipH="1">
                <a:off x="6989162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gyenes összekötő 44"/>
              <p:cNvCxnSpPr/>
              <p:nvPr/>
            </p:nvCxnSpPr>
            <p:spPr>
              <a:xfrm flipH="1">
                <a:off x="5077390" y="3116333"/>
                <a:ext cx="1" cy="272724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gyenes összekötő 45"/>
              <p:cNvCxnSpPr/>
              <p:nvPr/>
            </p:nvCxnSpPr>
            <p:spPr>
              <a:xfrm>
                <a:off x="2280861" y="5845722"/>
                <a:ext cx="8203790" cy="6583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gyenes összekötő 47"/>
              <p:cNvCxnSpPr/>
              <p:nvPr/>
            </p:nvCxnSpPr>
            <p:spPr>
              <a:xfrm flipV="1">
                <a:off x="2227197" y="4182374"/>
                <a:ext cx="8257455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gyenes összekötő 49"/>
              <p:cNvCxnSpPr/>
              <p:nvPr/>
            </p:nvCxnSpPr>
            <p:spPr>
              <a:xfrm flipV="1">
                <a:off x="265309" y="5843573"/>
                <a:ext cx="407563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églalap 36"/>
              <p:cNvSpPr/>
              <p:nvPr/>
            </p:nvSpPr>
            <p:spPr>
              <a:xfrm>
                <a:off x="524029" y="3953773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Programozók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8" name="Téglalap 39"/>
              <p:cNvSpPr/>
              <p:nvPr/>
            </p:nvSpPr>
            <p:spPr>
              <a:xfrm>
                <a:off x="524029" y="5607264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Mérnökök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5" name="Téglalap 25"/>
              <p:cNvSpPr/>
              <p:nvPr/>
            </p:nvSpPr>
            <p:spPr>
              <a:xfrm>
                <a:off x="8204096" y="268908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X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6" name="Téglalap 26"/>
              <p:cNvSpPr/>
              <p:nvPr/>
            </p:nvSpPr>
            <p:spPr>
              <a:xfrm>
                <a:off x="442365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2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7" name="Téglalap 27"/>
              <p:cNvSpPr/>
              <p:nvPr/>
            </p:nvSpPr>
            <p:spPr>
              <a:xfrm>
                <a:off x="253343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1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9" name="Téglalap 29"/>
              <p:cNvSpPr/>
              <p:nvPr/>
            </p:nvSpPr>
            <p:spPr>
              <a:xfrm>
                <a:off x="6313876" y="268689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3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cxnSp>
        <p:nvCxnSpPr>
          <p:cNvPr id="47" name="Elbow Connector 46"/>
          <p:cNvCxnSpPr/>
          <p:nvPr/>
        </p:nvCxnSpPr>
        <p:spPr>
          <a:xfrm>
            <a:off x="4047722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5825917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7646685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>
            <a:off x="9451577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62500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1850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77953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10756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26" y="2835445"/>
            <a:ext cx="895974" cy="13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1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Többlépcsős juttatási rendszer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506908"/>
              </p:ext>
            </p:extLst>
          </p:nvPr>
        </p:nvGraphicFramePr>
        <p:xfrm>
          <a:off x="1270000" y="1524000"/>
          <a:ext cx="9715500" cy="463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5209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Harvard model of HRM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6317" y="1336079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 Interest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groups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Government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Community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8805" y="3967541"/>
            <a:ext cx="2784875" cy="2777413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Situational factors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Workforce characteristics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Business strategy and conditions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 philosophy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Labour market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Task technology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Laws and societal values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58566" y="2875714"/>
            <a:ext cx="2381396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Policy Choices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Human resource flow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 system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49357" y="2875714"/>
            <a:ext cx="2139868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Outcomes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Commitment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Competence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Cngruence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Cost-effectivenes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3" name="Right Arrow 42"/>
          <p:cNvSpPr/>
          <p:nvPr/>
        </p:nvSpPr>
        <p:spPr>
          <a:xfrm rot="2803009">
            <a:off x="2929200" y="2766031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18969884">
            <a:off x="2943460" y="3959254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16200000">
            <a:off x="996359" y="3379080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6236894" y="3320495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9341904" y="3328957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52132" y="2710393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Long-term Consequences</a:t>
            </a:r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Individual wellbeing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Organizational effectiveness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Social wellbeing</a:t>
            </a:r>
          </a:p>
          <a:p>
            <a:pPr algn="ctr"/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8" name="Elbow Connector 7"/>
          <p:cNvCxnSpPr>
            <a:cxnSpLocks/>
            <a:stCxn id="48" idx="0"/>
          </p:cNvCxnSpPr>
          <p:nvPr/>
        </p:nvCxnSpPr>
        <p:spPr>
          <a:xfrm rot="16200000" flipV="1">
            <a:off x="6424365" y="-1987308"/>
            <a:ext cx="883606" cy="8511796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cxnSpLocks/>
            <a:stCxn id="48" idx="2"/>
          </p:cNvCxnSpPr>
          <p:nvPr/>
        </p:nvCxnSpPr>
        <p:spPr>
          <a:xfrm rot="5400000">
            <a:off x="6635808" y="946031"/>
            <a:ext cx="906014" cy="8066503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739425" y="4344898"/>
            <a:ext cx="12879" cy="1011350"/>
          </a:xfrm>
          <a:prstGeom prst="straightConnector1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981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55313" y="1326524"/>
            <a:ext cx="9337183" cy="5215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 policy areas</a:t>
            </a:r>
          </a:p>
        </p:txBody>
      </p:sp>
      <p:cxnSp>
        <p:nvCxnSpPr>
          <p:cNvPr id="9" name="Straight Connector 8"/>
          <p:cNvCxnSpPr>
            <a:stCxn id="6" idx="0"/>
            <a:endCxn id="6" idx="2"/>
          </p:cNvCxnSpPr>
          <p:nvPr/>
        </p:nvCxnSpPr>
        <p:spPr>
          <a:xfrm>
            <a:off x="6123905" y="1326524"/>
            <a:ext cx="0" cy="5215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1"/>
            <a:endCxn id="6" idx="3"/>
          </p:cNvCxnSpPr>
          <p:nvPr/>
        </p:nvCxnSpPr>
        <p:spPr>
          <a:xfrm>
            <a:off x="1455313" y="3934496"/>
            <a:ext cx="9337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893972" y="3142445"/>
            <a:ext cx="2459864" cy="1584101"/>
            <a:chOff x="4301544" y="2691685"/>
            <a:chExt cx="2459864" cy="1584101"/>
          </a:xfrm>
        </p:grpSpPr>
        <p:sp>
          <p:nvSpPr>
            <p:cNvPr id="3" name="Rounded Rectangle 2"/>
            <p:cNvSpPr/>
            <p:nvPr/>
          </p:nvSpPr>
          <p:spPr>
            <a:xfrm>
              <a:off x="4301544" y="2691685"/>
              <a:ext cx="2459864" cy="1584101"/>
            </a:xfrm>
            <a:prstGeom prst="round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59121" y="2706126"/>
              <a:ext cx="1944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HUMAN RESOURCE POLICY AREAS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54558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Authority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Responsibility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Power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53836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Pay systems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Incentives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61000" y="4499818"/>
            <a:ext cx="2846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 flow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Recruitment, Selection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Placement, Promotion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Assessment, Appraisal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Termination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53836" y="4499818"/>
            <a:ext cx="284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Design work</a:t>
            </a:r>
            <a:b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Alignment of People</a:t>
            </a:r>
          </a:p>
        </p:txBody>
      </p:sp>
    </p:spTree>
    <p:extLst>
      <p:ext uri="{BB962C8B-B14F-4D97-AF65-F5344CB8AC3E}">
        <p14:creationId xmlns:p14="http://schemas.microsoft.com/office/powerpoint/2010/main" val="286740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engagement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07" y="1036289"/>
            <a:ext cx="7252151" cy="55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95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keys of employee engagement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Growth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398243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69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365D9-052C-4376-8BC1-D5FC1303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Marketing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24824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1704B-4D2D-4B1F-9EF7-65D8EE2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09193-C3A4-4A33-BA74-FC05CBC7EDFA}"/>
              </a:ext>
            </a:extLst>
          </p:cNvPr>
          <p:cNvSpPr/>
          <p:nvPr/>
        </p:nvSpPr>
        <p:spPr>
          <a:xfrm>
            <a:off x="565484" y="3822031"/>
            <a:ext cx="4989094" cy="481263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CC2A0-7FCA-403B-8A6E-200BAD077FBD}"/>
              </a:ext>
            </a:extLst>
          </p:cNvPr>
          <p:cNvSpPr/>
          <p:nvPr/>
        </p:nvSpPr>
        <p:spPr>
          <a:xfrm>
            <a:off x="565484" y="4455694"/>
            <a:ext cx="4989094" cy="481263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ABBA4-0346-4361-99F1-85FE6350AF46}"/>
              </a:ext>
            </a:extLst>
          </p:cNvPr>
          <p:cNvSpPr/>
          <p:nvPr/>
        </p:nvSpPr>
        <p:spPr>
          <a:xfrm>
            <a:off x="565484" y="5723020"/>
            <a:ext cx="4989094" cy="48126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6F01E-53E8-4F45-8381-929D777F47AF}"/>
              </a:ext>
            </a:extLst>
          </p:cNvPr>
          <p:cNvSpPr/>
          <p:nvPr/>
        </p:nvSpPr>
        <p:spPr>
          <a:xfrm>
            <a:off x="565484" y="5089357"/>
            <a:ext cx="4989094" cy="481263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35CF5-FB85-43A2-8B3D-E0B3DC0BEDA2}"/>
              </a:ext>
            </a:extLst>
          </p:cNvPr>
          <p:cNvSpPr txBox="1"/>
          <p:nvPr/>
        </p:nvSpPr>
        <p:spPr>
          <a:xfrm>
            <a:off x="565484" y="2112638"/>
            <a:ext cx="463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Színskála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DDAA4-2A30-43B4-A63E-B626BA783571}"/>
              </a:ext>
            </a:extLst>
          </p:cNvPr>
          <p:cNvSpPr/>
          <p:nvPr/>
        </p:nvSpPr>
        <p:spPr>
          <a:xfrm>
            <a:off x="565484" y="3188368"/>
            <a:ext cx="4989094" cy="48126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FF371-10D8-43A2-964F-4A737C4F2969}"/>
              </a:ext>
            </a:extLst>
          </p:cNvPr>
          <p:cNvSpPr txBox="1"/>
          <p:nvPr/>
        </p:nvSpPr>
        <p:spPr>
          <a:xfrm>
            <a:off x="5743074" y="3970418"/>
            <a:ext cx="3946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Ebrima</a:t>
            </a:r>
            <a:endParaRPr 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84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AIDAS theory of selling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</a:p>
        </p:txBody>
      </p:sp>
    </p:spTree>
    <p:extLst>
      <p:ext uri="{BB962C8B-B14F-4D97-AF65-F5344CB8AC3E}">
        <p14:creationId xmlns:p14="http://schemas.microsoft.com/office/powerpoint/2010/main" val="2149087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 – 6C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16365" y="1229710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16365" y="5407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918418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18417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14313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14312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2"/>
            <a:endCxn id="4" idx="0"/>
          </p:cNvCxnSpPr>
          <p:nvPr/>
        </p:nvCxnSpPr>
        <p:spPr>
          <a:xfrm flipH="1">
            <a:off x="5943599" y="2254468"/>
            <a:ext cx="1" cy="6306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1"/>
            <a:endCxn id="7" idx="1"/>
          </p:cNvCxnSpPr>
          <p:nvPr/>
        </p:nvCxnSpPr>
        <p:spPr>
          <a:xfrm>
            <a:off x="7918418" y="31058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  <a:endCxn id="4" idx="6"/>
          </p:cNvCxnSpPr>
          <p:nvPr/>
        </p:nvCxnSpPr>
        <p:spPr>
          <a:xfrm flipH="1">
            <a:off x="6981019" y="3105820"/>
            <a:ext cx="937399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1"/>
            <a:endCxn id="4" idx="6"/>
          </p:cNvCxnSpPr>
          <p:nvPr/>
        </p:nvCxnSpPr>
        <p:spPr>
          <a:xfrm flipH="1" flipV="1">
            <a:off x="6981019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4" idx="4"/>
          </p:cNvCxnSpPr>
          <p:nvPr/>
        </p:nvCxnSpPr>
        <p:spPr>
          <a:xfrm flipH="1" flipV="1">
            <a:off x="5943599" y="4959929"/>
            <a:ext cx="1" cy="4476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3"/>
            <a:endCxn id="4" idx="2"/>
          </p:cNvCxnSpPr>
          <p:nvPr/>
        </p:nvCxnSpPr>
        <p:spPr>
          <a:xfrm flipV="1">
            <a:off x="3968781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  <a:endCxn id="4" idx="2"/>
          </p:cNvCxnSpPr>
          <p:nvPr/>
        </p:nvCxnSpPr>
        <p:spPr>
          <a:xfrm>
            <a:off x="3968782" y="3105820"/>
            <a:ext cx="937397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906179" y="2885089"/>
            <a:ext cx="2074840" cy="207484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97668" y="1510670"/>
            <a:ext cx="184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18416" y="2874987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18416" y="4498264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6365" y="5689118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Convenience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14311" y="4340608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2592" y="2874986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2716" y="3527855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925809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337738" y="2043149"/>
            <a:ext cx="5328745" cy="462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versenytársakhoz hasonlóan a Vortex-nek is a fogyasztói hűség és a közeli kapcsolat kialakítás céljából szükséges tanácsadást biztosítania.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2" t="4367" r="53331" b="82299"/>
          <a:stretch/>
        </p:blipFill>
        <p:spPr>
          <a:xfrm>
            <a:off x="3108610" y="2714581"/>
            <a:ext cx="1458730" cy="1301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1" r="75189" b="25517"/>
          <a:stretch/>
        </p:blipFill>
        <p:spPr>
          <a:xfrm>
            <a:off x="1342881" y="2638515"/>
            <a:ext cx="1615272" cy="1423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212" y="1582815"/>
            <a:ext cx="4641786" cy="11391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r">
              <a:lnSpc>
                <a:spcPts val="2700"/>
              </a:lnSpc>
            </a:pP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Complete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Your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Mission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with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Vortex Nutrition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024" y="4045539"/>
            <a:ext cx="5008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Anna és Márk Vortex Tanácsadók</a:t>
            </a:r>
            <a:endParaRPr lang="en-US" sz="20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615" y="4669202"/>
            <a:ext cx="4732494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Hozzuk és kollégiáikhoz fordulhatsz, ha bármilyen kérdésed van a következőkkel kapcsolatban:</a:t>
            </a:r>
          </a:p>
          <a:p>
            <a:pPr marL="1308100">
              <a:spcBef>
                <a:spcPts val="1800"/>
              </a:spcBef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Edzésterv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Táplálékkiegészítők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Egészséges életmód</a:t>
            </a:r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38800" y="1430063"/>
            <a:ext cx="0" cy="512839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hevron 12"/>
          <p:cNvSpPr/>
          <p:nvPr/>
        </p:nvSpPr>
        <p:spPr>
          <a:xfrm>
            <a:off x="5454108" y="2043149"/>
            <a:ext cx="689224" cy="3737719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3217" y="1366999"/>
            <a:ext cx="489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kérdéseket a vállalat honlapján lehet feltenni,</a:t>
            </a:r>
          </a:p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választva a tanácsadókból.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55867" y="2671156"/>
            <a:ext cx="4136222" cy="3428876"/>
            <a:chOff x="5972883" y="2630943"/>
            <a:chExt cx="4136222" cy="3428876"/>
          </a:xfrm>
        </p:grpSpPr>
        <p:sp>
          <p:nvSpPr>
            <p:cNvPr id="16" name="Rounded Rectangle 15"/>
            <p:cNvSpPr/>
            <p:nvPr/>
          </p:nvSpPr>
          <p:spPr>
            <a:xfrm>
              <a:off x="7157545" y="2638515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556462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157545" y="3517327"/>
              <a:ext cx="971485" cy="3232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157545" y="3924074"/>
              <a:ext cx="2932386" cy="12734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154166" y="5311154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43333" y="5335322"/>
              <a:ext cx="974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Szakértő: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11379" y="2630943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Név: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21407" y="5751045"/>
              <a:ext cx="909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E-mail: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11379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Nem: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94347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Férfi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71807" y="3093252"/>
              <a:ext cx="446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Nő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263776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627254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Kor: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9336667" y="3058775"/>
              <a:ext cx="753264" cy="325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84461" y="3535347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Magasság: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57730" y="3534075"/>
              <a:ext cx="1276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Testsúly: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179990" y="3507216"/>
              <a:ext cx="929115" cy="3040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2883" y="4012219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Kérdés: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154166" y="5734417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10800000">
              <a:off x="9800517" y="5470385"/>
              <a:ext cx="182904" cy="84263"/>
            </a:xfrm>
            <a:prstGeom prst="triangle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516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6113217" y="1972949"/>
            <a:ext cx="3009352" cy="498692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311812" y="2032203"/>
            <a:ext cx="320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Kérdezz a szakértőtől!</a:t>
            </a:r>
            <a:endParaRPr lang="en-US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74953" y="6156788"/>
            <a:ext cx="107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</a:t>
            </a:r>
            <a:endParaRPr lang="en-US" sz="1200" b="1" cap="small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Chevron 12">
            <a:extLst>
              <a:ext uri="{FF2B5EF4-FFF2-40B4-BE49-F238E27FC236}">
                <a16:creationId xmlns:a16="http://schemas.microsoft.com/office/drawing/2014/main" id="{FA1E00EA-7551-4307-A90D-5504525CD676}"/>
              </a:ext>
            </a:extLst>
          </p:cNvPr>
          <p:cNvSpPr/>
          <p:nvPr/>
        </p:nvSpPr>
        <p:spPr>
          <a:xfrm>
            <a:off x="1596372" y="5510598"/>
            <a:ext cx="354231" cy="687024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3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6032501" y="1331640"/>
            <a:ext cx="5572079" cy="495486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E741-7369-4C9C-9899-49BFB41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5" name="Diagram 9"/>
          <p:cNvGraphicFramePr/>
          <p:nvPr>
            <p:extLst>
              <p:ext uri="{D42A27DB-BD31-4B8C-83A1-F6EECF244321}">
                <p14:modId xmlns:p14="http://schemas.microsoft.com/office/powerpoint/2010/main" val="3514647495"/>
              </p:ext>
            </p:extLst>
          </p:nvPr>
        </p:nvGraphicFramePr>
        <p:xfrm>
          <a:off x="-381000" y="1397000"/>
          <a:ext cx="5143499" cy="2476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7" name="Diagram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620209"/>
              </p:ext>
            </p:extLst>
          </p:nvPr>
        </p:nvGraphicFramePr>
        <p:xfrm>
          <a:off x="317500" y="4085307"/>
          <a:ext cx="4508500" cy="2387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8" name="Straight Connector 47"/>
          <p:cNvCxnSpPr/>
          <p:nvPr/>
        </p:nvCxnSpPr>
        <p:spPr>
          <a:xfrm flipH="1">
            <a:off x="254002" y="4000500"/>
            <a:ext cx="4317998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52" name="Chevron 51"/>
          <p:cNvSpPr/>
          <p:nvPr/>
        </p:nvSpPr>
        <p:spPr>
          <a:xfrm>
            <a:off x="4810125" y="1524000"/>
            <a:ext cx="825500" cy="4826000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 rot="5400000">
            <a:off x="6606023" y="1797867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94867" y="1714500"/>
            <a:ext cx="6000751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Élményszolgáltatás</a:t>
            </a:r>
          </a:p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saját kocsmázóban</a:t>
            </a:r>
            <a:endParaRPr lang="en-US" sz="2333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 rot="5400000">
            <a:off x="6606023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rot="5400000">
            <a:off x="9682520" y="1797868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rot="5400000">
            <a:off x="9682519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2231" y="2603501"/>
            <a:ext cx="22491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Sörkorcsolya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05445" y="4191001"/>
            <a:ext cx="1965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Fakorsó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2852" y="41910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Főzdelátogatás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98727" y="26035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Poháralátét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 rot="5400000">
            <a:off x="8558279" y="3065530"/>
            <a:ext cx="653581" cy="6042358"/>
          </a:xfrm>
          <a:prstGeom prst="rect">
            <a:avLst/>
          </a:prstGeom>
          <a:solidFill>
            <a:srgbClr val="44536C">
              <a:alpha val="95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455474" y="5172907"/>
            <a:ext cx="1177093" cy="11770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78" y="5409689"/>
            <a:ext cx="886444" cy="70352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5635625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5635625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9207500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9207500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547163" y="5879183"/>
            <a:ext cx="2003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Fesztiválok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032500" y="3111500"/>
            <a:ext cx="2438912" cy="86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ingyenes sós sütemények és perecek az asztalokon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863889" y="4614193"/>
            <a:ext cx="2607523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 sör 17. században „divatos” fakorsókban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207500" y="46141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időszakos sörtúrák, ingyen kóstolók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207500" y="30266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frappáns és egyedi idézetekkel, poénokkal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45088" y="578894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Főzdefeszt</a:t>
            </a:r>
          </a:p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KRAFT Sörfesztivál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625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Csoportba foglalás 185"/>
          <p:cNvGrpSpPr/>
          <p:nvPr/>
        </p:nvGrpSpPr>
        <p:grpSpPr>
          <a:xfrm rot="5400000">
            <a:off x="7523895" y="4755368"/>
            <a:ext cx="2101813" cy="89739"/>
            <a:chOff x="4004518" y="519595"/>
            <a:chExt cx="2951948" cy="118015"/>
          </a:xfrm>
        </p:grpSpPr>
        <p:cxnSp>
          <p:nvCxnSpPr>
            <p:cNvPr id="18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8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74" name="Csoportba foglalás 73"/>
          <p:cNvGrpSpPr/>
          <p:nvPr/>
        </p:nvGrpSpPr>
        <p:grpSpPr>
          <a:xfrm rot="16200000">
            <a:off x="10009986" y="5047519"/>
            <a:ext cx="2101813" cy="89739"/>
            <a:chOff x="4004518" y="519595"/>
            <a:chExt cx="2951948" cy="118015"/>
          </a:xfrm>
        </p:grpSpPr>
        <p:cxnSp>
          <p:nvCxnSpPr>
            <p:cNvPr id="7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7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94" name="Csoportba foglalás 193"/>
          <p:cNvGrpSpPr/>
          <p:nvPr/>
        </p:nvGrpSpPr>
        <p:grpSpPr>
          <a:xfrm>
            <a:off x="8460892" y="5805161"/>
            <a:ext cx="2101813" cy="89739"/>
            <a:chOff x="4004518" y="519595"/>
            <a:chExt cx="2951948" cy="118015"/>
          </a:xfrm>
        </p:grpSpPr>
        <p:cxnSp>
          <p:nvCxnSpPr>
            <p:cNvPr id="19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9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73" name="Csoportba foglalás 172"/>
          <p:cNvGrpSpPr/>
          <p:nvPr/>
        </p:nvGrpSpPr>
        <p:grpSpPr>
          <a:xfrm>
            <a:off x="6599176" y="2559379"/>
            <a:ext cx="2101813" cy="89739"/>
            <a:chOff x="4004518" y="519595"/>
            <a:chExt cx="2951948" cy="118015"/>
          </a:xfrm>
        </p:grpSpPr>
        <p:cxnSp>
          <p:nvCxnSpPr>
            <p:cNvPr id="174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76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66" name="Csoportba foglalás 165"/>
          <p:cNvGrpSpPr/>
          <p:nvPr/>
        </p:nvGrpSpPr>
        <p:grpSpPr>
          <a:xfrm>
            <a:off x="5396603" y="2118091"/>
            <a:ext cx="1504550" cy="1854683"/>
            <a:chOff x="278917" y="4770910"/>
            <a:chExt cx="1504550" cy="1854683"/>
          </a:xfrm>
        </p:grpSpPr>
        <p:sp>
          <p:nvSpPr>
            <p:cNvPr id="167" name="Téglalap 166"/>
            <p:cNvSpPr/>
            <p:nvPr/>
          </p:nvSpPr>
          <p:spPr>
            <a:xfrm>
              <a:off x="278917" y="4770910"/>
              <a:ext cx="1459682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Téglalap 167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59" name="Csoportba foglalás 158"/>
          <p:cNvGrpSpPr/>
          <p:nvPr/>
        </p:nvGrpSpPr>
        <p:grpSpPr>
          <a:xfrm rot="16200000">
            <a:off x="5091388" y="4937026"/>
            <a:ext cx="2101813" cy="89739"/>
            <a:chOff x="4004518" y="519595"/>
            <a:chExt cx="2951948" cy="118015"/>
          </a:xfrm>
        </p:grpSpPr>
        <p:cxnSp>
          <p:nvCxnSpPr>
            <p:cNvPr id="160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62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50" name="Csoportba foglalás 149"/>
          <p:cNvGrpSpPr/>
          <p:nvPr/>
        </p:nvGrpSpPr>
        <p:grpSpPr>
          <a:xfrm>
            <a:off x="5394749" y="4930468"/>
            <a:ext cx="1520048" cy="1658755"/>
            <a:chOff x="263419" y="4930469"/>
            <a:chExt cx="1520048" cy="1658755"/>
          </a:xfrm>
        </p:grpSpPr>
        <p:sp>
          <p:nvSpPr>
            <p:cNvPr id="151" name="Téglalap 150"/>
            <p:cNvSpPr/>
            <p:nvPr/>
          </p:nvSpPr>
          <p:spPr>
            <a:xfrm>
              <a:off x="263419" y="4930469"/>
              <a:ext cx="1475180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Téglalap 151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46" name="Csoportba foglalás 145"/>
          <p:cNvGrpSpPr/>
          <p:nvPr/>
        </p:nvGrpSpPr>
        <p:grpSpPr>
          <a:xfrm>
            <a:off x="3334036" y="5723630"/>
            <a:ext cx="2101813" cy="89739"/>
            <a:chOff x="4004518" y="519595"/>
            <a:chExt cx="2951948" cy="118015"/>
          </a:xfrm>
        </p:grpSpPr>
        <p:cxnSp>
          <p:nvCxnSpPr>
            <p:cNvPr id="14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1" t="60715" b="26780"/>
          <a:stretch/>
        </p:blipFill>
        <p:spPr>
          <a:xfrm>
            <a:off x="766177" y="1094304"/>
            <a:ext cx="1682870" cy="1092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000E1B"/>
                </a:solidFill>
              </a:rPr>
              <a:t>Új fogyasztói csoport – Fiatalkorú, alkalmi vásárló</a:t>
            </a:r>
            <a:endParaRPr lang="en-US" dirty="0">
              <a:solidFill>
                <a:srgbClr val="000E1B"/>
              </a:solidFill>
            </a:endParaRPr>
          </a:p>
        </p:txBody>
      </p:sp>
      <p:sp>
        <p:nvSpPr>
          <p:cNvPr id="107" name="TextBox 2"/>
          <p:cNvSpPr txBox="1"/>
          <p:nvPr/>
        </p:nvSpPr>
        <p:spPr>
          <a:xfrm>
            <a:off x="1540280" y="2675017"/>
            <a:ext cx="28742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Kolozsváron él</a:t>
            </a:r>
          </a:p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Egyetemi mesteris hallgató</a:t>
            </a:r>
          </a:p>
          <a:p>
            <a:pPr>
              <a:spcAft>
                <a:spcPts val="12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Részmunkaidőben marketing-aszisztensként dolgozik</a:t>
            </a:r>
          </a:p>
          <a:p>
            <a:pPr>
              <a:spcAft>
                <a:spcPts val="600"/>
              </a:spcAft>
            </a:pPr>
            <a:r>
              <a:rPr lang="hu-HU" sz="1200" b="1" dirty="0">
                <a:solidFill>
                  <a:srgbClr val="0E2E2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Gyakran étkezik az egyeteméhez közeli mall food court-jában.</a:t>
            </a:r>
          </a:p>
        </p:txBody>
      </p:sp>
      <p:sp>
        <p:nvSpPr>
          <p:cNvPr id="109" name="TextBox 20"/>
          <p:cNvSpPr txBox="1"/>
          <p:nvPr/>
        </p:nvSpPr>
        <p:spPr>
          <a:xfrm>
            <a:off x="1550382" y="2241355"/>
            <a:ext cx="147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Dani, 23</a:t>
            </a:r>
          </a:p>
        </p:txBody>
      </p:sp>
      <p:sp>
        <p:nvSpPr>
          <p:cNvPr id="111" name="Bent-Up Arrow 23"/>
          <p:cNvSpPr/>
          <p:nvPr/>
        </p:nvSpPr>
        <p:spPr>
          <a:xfrm rot="5400000">
            <a:off x="1009746" y="2168760"/>
            <a:ext cx="362042" cy="430238"/>
          </a:xfrm>
          <a:prstGeom prst="bentUpArrow">
            <a:avLst>
              <a:gd name="adj1" fmla="val 21746"/>
              <a:gd name="adj2" fmla="val 25000"/>
              <a:gd name="adj3" fmla="val 25000"/>
            </a:avLst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0" name="Csoportba foglalás 119"/>
          <p:cNvGrpSpPr/>
          <p:nvPr/>
        </p:nvGrpSpPr>
        <p:grpSpPr>
          <a:xfrm rot="5400000">
            <a:off x="1195093" y="5072380"/>
            <a:ext cx="1266487" cy="89739"/>
            <a:chOff x="3789770" y="519594"/>
            <a:chExt cx="1778751" cy="118015"/>
          </a:xfrm>
        </p:grpSpPr>
        <p:cxnSp>
          <p:nvCxnSpPr>
            <p:cNvPr id="121" name="Straight Connector 73"/>
            <p:cNvCxnSpPr/>
            <p:nvPr/>
          </p:nvCxnSpPr>
          <p:spPr>
            <a:xfrm rot="16200000" flipH="1">
              <a:off x="4679145" y="-310775"/>
              <a:ext cx="1" cy="177875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hevron 68"/>
            <p:cNvSpPr/>
            <p:nvPr/>
          </p:nvSpPr>
          <p:spPr>
            <a:xfrm flipV="1">
              <a:off x="4491803" y="519594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4" name="Téglalap 3"/>
          <p:cNvSpPr/>
          <p:nvPr/>
        </p:nvSpPr>
        <p:spPr>
          <a:xfrm>
            <a:off x="743790" y="2202859"/>
            <a:ext cx="3756671" cy="2284554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0" name="Csoportba foglalás 169"/>
          <p:cNvGrpSpPr/>
          <p:nvPr/>
        </p:nvGrpSpPr>
        <p:grpSpPr>
          <a:xfrm>
            <a:off x="743790" y="4925543"/>
            <a:ext cx="1504550" cy="1663678"/>
            <a:chOff x="278917" y="5005722"/>
            <a:chExt cx="1504550" cy="1663678"/>
          </a:xfrm>
        </p:grpSpPr>
        <p:sp>
          <p:nvSpPr>
            <p:cNvPr id="39" name="Téglalap 38"/>
            <p:cNvSpPr/>
            <p:nvPr/>
          </p:nvSpPr>
          <p:spPr>
            <a:xfrm>
              <a:off x="278917" y="5005722"/>
              <a:ext cx="1459682" cy="1663678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4" name="Téglalap 133"/>
            <p:cNvSpPr/>
            <p:nvPr/>
          </p:nvSpPr>
          <p:spPr>
            <a:xfrm>
              <a:off x="278917" y="5679669"/>
              <a:ext cx="15045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Buszbérletéhez szükséges ISIC kártyát készített</a:t>
              </a:r>
            </a:p>
          </p:txBody>
        </p:sp>
      </p:grpSp>
      <p:sp>
        <p:nvSpPr>
          <p:cNvPr id="157" name="Téglalap 156"/>
          <p:cNvSpPr/>
          <p:nvPr/>
        </p:nvSpPr>
        <p:spPr>
          <a:xfrm>
            <a:off x="5410246" y="5808749"/>
            <a:ext cx="1457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Kipróbálta az új WrapBox-ot</a:t>
            </a:r>
          </a:p>
        </p:txBody>
      </p:sp>
      <p:grpSp>
        <p:nvGrpSpPr>
          <p:cNvPr id="135" name="Csoportba foglalás 134"/>
          <p:cNvGrpSpPr/>
          <p:nvPr/>
        </p:nvGrpSpPr>
        <p:grpSpPr>
          <a:xfrm>
            <a:off x="1828336" y="5705622"/>
            <a:ext cx="2101813" cy="89741"/>
            <a:chOff x="4004518" y="519592"/>
            <a:chExt cx="2951948" cy="118018"/>
          </a:xfrm>
        </p:grpSpPr>
        <p:cxnSp>
          <p:nvCxnSpPr>
            <p:cNvPr id="136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38" name="Chevron 69"/>
            <p:cNvSpPr/>
            <p:nvPr/>
          </p:nvSpPr>
          <p:spPr>
            <a:xfrm flipV="1">
              <a:off x="6504137" y="519592"/>
              <a:ext cx="78430" cy="118016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41" name="Csoportba foglalás 140"/>
          <p:cNvGrpSpPr/>
          <p:nvPr/>
        </p:nvGrpSpPr>
        <p:grpSpPr>
          <a:xfrm>
            <a:off x="3040979" y="4925543"/>
            <a:ext cx="1504550" cy="1663682"/>
            <a:chOff x="278917" y="4925543"/>
            <a:chExt cx="1504550" cy="1663682"/>
          </a:xfrm>
        </p:grpSpPr>
        <p:sp>
          <p:nvSpPr>
            <p:cNvPr id="142" name="Téglalap 141"/>
            <p:cNvSpPr/>
            <p:nvPr/>
          </p:nvSpPr>
          <p:spPr>
            <a:xfrm>
              <a:off x="278917" y="4925543"/>
              <a:ext cx="1459682" cy="1663682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Téglalap 143"/>
            <p:cNvSpPr/>
            <p:nvPr/>
          </p:nvSpPr>
          <p:spPr>
            <a:xfrm>
              <a:off x="278917" y="5679669"/>
              <a:ext cx="15045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Értesült a SaladBox-ban érvényes kedvezményről</a:t>
              </a:r>
            </a:p>
          </p:txBody>
        </p:sp>
      </p:grpSp>
      <p:sp>
        <p:nvSpPr>
          <p:cNvPr id="172" name="Téglalap 171"/>
          <p:cNvSpPr/>
          <p:nvPr/>
        </p:nvSpPr>
        <p:spPr>
          <a:xfrm>
            <a:off x="5394749" y="2959192"/>
            <a:ext cx="1457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Következő héten már nagyobb adagú salátát kért</a:t>
            </a:r>
          </a:p>
        </p:txBody>
      </p:sp>
      <p:grpSp>
        <p:nvGrpSpPr>
          <p:cNvPr id="177" name="Csoportba foglalás 176"/>
          <p:cNvGrpSpPr/>
          <p:nvPr/>
        </p:nvGrpSpPr>
        <p:grpSpPr>
          <a:xfrm>
            <a:off x="7739258" y="2118091"/>
            <a:ext cx="1819440" cy="1857620"/>
            <a:chOff x="278917" y="4930469"/>
            <a:chExt cx="1504550" cy="1658755"/>
          </a:xfrm>
        </p:grpSpPr>
        <p:sp>
          <p:nvSpPr>
            <p:cNvPr id="178" name="Téglalap 177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Téglalap 179"/>
            <p:cNvSpPr/>
            <p:nvPr/>
          </p:nvSpPr>
          <p:spPr>
            <a:xfrm>
              <a:off x="278917" y="5679669"/>
              <a:ext cx="1504550" cy="742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Munkahelyén, mint kiderült, többen is gyakran fogyasztanak salátát</a:t>
              </a:r>
            </a:p>
          </p:txBody>
        </p:sp>
      </p:grpSp>
      <p:grpSp>
        <p:nvGrpSpPr>
          <p:cNvPr id="190" name="Csoportba foglalás 189"/>
          <p:cNvGrpSpPr/>
          <p:nvPr/>
        </p:nvGrpSpPr>
        <p:grpSpPr>
          <a:xfrm>
            <a:off x="7613963" y="4925543"/>
            <a:ext cx="2011415" cy="1663679"/>
            <a:chOff x="52618" y="4971549"/>
            <a:chExt cx="2011415" cy="1820264"/>
          </a:xfrm>
        </p:grpSpPr>
        <p:sp>
          <p:nvSpPr>
            <p:cNvPr id="191" name="Téglalap 190"/>
            <p:cNvSpPr/>
            <p:nvPr/>
          </p:nvSpPr>
          <p:spPr>
            <a:xfrm>
              <a:off x="72022" y="4971549"/>
              <a:ext cx="1992011" cy="1820264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3" name="Téglalap 192"/>
            <p:cNvSpPr/>
            <p:nvPr/>
          </p:nvSpPr>
          <p:spPr>
            <a:xfrm>
              <a:off x="52618" y="5963909"/>
              <a:ext cx="1944735" cy="7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Hetente többször rendeltek ebédet az irodába a SaladBox-tól</a:t>
              </a:r>
            </a:p>
          </p:txBody>
        </p:sp>
      </p:grpSp>
      <p:grpSp>
        <p:nvGrpSpPr>
          <p:cNvPr id="198" name="Csoportba foglalás 197"/>
          <p:cNvGrpSpPr/>
          <p:nvPr/>
        </p:nvGrpSpPr>
        <p:grpSpPr>
          <a:xfrm>
            <a:off x="10364176" y="4964822"/>
            <a:ext cx="1504550" cy="1686305"/>
            <a:chOff x="267068" y="4930469"/>
            <a:chExt cx="1504550" cy="1686305"/>
          </a:xfrm>
        </p:grpSpPr>
        <p:sp>
          <p:nvSpPr>
            <p:cNvPr id="199" name="Téglalap 198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1" name="Téglalap 200"/>
            <p:cNvSpPr/>
            <p:nvPr/>
          </p:nvSpPr>
          <p:spPr>
            <a:xfrm>
              <a:off x="267068" y="5601111"/>
              <a:ext cx="150455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rájött, hogy a hallottak ellenére egészséges étellel is jól lakik</a:t>
              </a:r>
            </a:p>
          </p:txBody>
        </p:sp>
      </p:grpSp>
      <p:grpSp>
        <p:nvGrpSpPr>
          <p:cNvPr id="78" name="Csoportba foglalás 77"/>
          <p:cNvGrpSpPr/>
          <p:nvPr/>
        </p:nvGrpSpPr>
        <p:grpSpPr>
          <a:xfrm>
            <a:off x="10025100" y="2118091"/>
            <a:ext cx="2077586" cy="1854683"/>
            <a:chOff x="8985" y="5105899"/>
            <a:chExt cx="2077586" cy="1854683"/>
          </a:xfrm>
        </p:grpSpPr>
        <p:sp>
          <p:nvSpPr>
            <p:cNvPr id="79" name="Téglalap 78"/>
            <p:cNvSpPr/>
            <p:nvPr/>
          </p:nvSpPr>
          <p:spPr>
            <a:xfrm>
              <a:off x="8985" y="5105899"/>
              <a:ext cx="2077586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Téglalap 79"/>
            <p:cNvSpPr/>
            <p:nvPr/>
          </p:nvSpPr>
          <p:spPr>
            <a:xfrm>
              <a:off x="8985" y="5896641"/>
              <a:ext cx="207758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márkahű fogyasztóvá vált, minőségi és egészséges étkezés érdekében mindig a SaladBox-hoz fordult.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650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75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EB4D77-986B-4E77-B026-C4C11F9C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5023" y="1802318"/>
            <a:ext cx="88341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Ütemezés + Kockázat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033371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5588000" y="1524000"/>
            <a:ext cx="0" cy="47548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Ütemterv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81000" y="1549399"/>
          <a:ext cx="10801848" cy="47095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2700" dir="5400000" algn="ctr" rotWithShape="0">
                    <a:srgbClr val="000000">
                      <a:alpha val="26000"/>
                    </a:srgbClr>
                  </a:outerShdw>
                </a:effectLst>
                <a:tableStyleId>{5940675A-B579-460E-94D1-54222C63F5DA}</a:tableStyleId>
              </a:tblPr>
              <a:tblGrid>
                <a:gridCol w="223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96653">
                <a:tc>
                  <a:txBody>
                    <a:bodyPr/>
                    <a:lstStyle/>
                    <a:p>
                      <a:endParaRPr lang="en-US" sz="18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Q3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Q4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2018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2019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2020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2021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WrapBox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Fresh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Corner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44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Hibrid étterem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039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ISIC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Diákkártya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Couple</a:t>
                      </a:r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Weekends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Street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Food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Festival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CSR tevékenység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551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Befektetők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megcélzása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Up-Down Arrow 15"/>
          <p:cNvSpPr/>
          <p:nvPr/>
        </p:nvSpPr>
        <p:spPr>
          <a:xfrm rot="16200000">
            <a:off x="7366001" y="-1034270"/>
            <a:ext cx="317501" cy="7200902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7" name="Up-Down Arrow 16"/>
          <p:cNvSpPr/>
          <p:nvPr/>
        </p:nvSpPr>
        <p:spPr>
          <a:xfrm rot="16200000">
            <a:off x="7366002" y="-551671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8" name="Up-Down Arrow 17"/>
          <p:cNvSpPr/>
          <p:nvPr/>
        </p:nvSpPr>
        <p:spPr>
          <a:xfrm rot="16200000">
            <a:off x="8991601" y="1518427"/>
            <a:ext cx="317501" cy="39497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9" name="Up-Down Arrow 18"/>
          <p:cNvSpPr/>
          <p:nvPr/>
        </p:nvSpPr>
        <p:spPr>
          <a:xfrm rot="16200000">
            <a:off x="7366003" y="413527"/>
            <a:ext cx="317501" cy="72009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0" name="Up-Down Arrow 19"/>
          <p:cNvSpPr/>
          <p:nvPr/>
        </p:nvSpPr>
        <p:spPr>
          <a:xfrm rot="16200000">
            <a:off x="6800852" y="369075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1" name="Up-Down Arrow 20"/>
          <p:cNvSpPr/>
          <p:nvPr/>
        </p:nvSpPr>
        <p:spPr>
          <a:xfrm rot="16200000">
            <a:off x="6800851" y="826273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 rot="16200000">
            <a:off x="6800850" y="1296172"/>
            <a:ext cx="317501" cy="833120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3" name="Up-Down Arrow 22"/>
          <p:cNvSpPr/>
          <p:nvPr/>
        </p:nvSpPr>
        <p:spPr>
          <a:xfrm rot="16200000">
            <a:off x="7366002" y="2356622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86" y="1432906"/>
            <a:ext cx="798499" cy="7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0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BT Alapítványnak és a BTATT-nak szükséges egyben látnia az összes jövőbeli esemény bevezetésének ütemtervét.</a:t>
            </a:r>
            <a:endParaRPr lang="en-GB" sz="2000" dirty="0"/>
          </a:p>
        </p:txBody>
      </p:sp>
      <p:graphicFrame>
        <p:nvGraphicFramePr>
          <p:cNvPr id="3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295592"/>
              </p:ext>
            </p:extLst>
          </p:nvPr>
        </p:nvGraphicFramePr>
        <p:xfrm>
          <a:off x="2533192" y="1471075"/>
          <a:ext cx="9417069" cy="53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003126" y="1902159"/>
            <a:ext cx="0" cy="40837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43584" y="1893371"/>
            <a:ext cx="0" cy="40925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82690" y="1900251"/>
            <a:ext cx="0" cy="40856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05414" y="1913590"/>
            <a:ext cx="0" cy="40723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960651" y="1923111"/>
            <a:ext cx="2" cy="40628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5372356" y="2074375"/>
            <a:ext cx="6588295" cy="426022"/>
          </a:xfrm>
          <a:prstGeom prst="rightArrow">
            <a:avLst>
              <a:gd name="adj1" fmla="val 66098"/>
              <a:gd name="adj2" fmla="val 68781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program kiterjesztése országon belül, majd Szlovákiában és Csehországban.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191411" y="5047051"/>
            <a:ext cx="212952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 felvétel.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Rectangle 20"/>
          <p:cNvSpPr/>
          <p:nvPr/>
        </p:nvSpPr>
        <p:spPr bwMode="auto">
          <a:xfrm>
            <a:off x="418431" y="211990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Go! program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18430" y="2613317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Regionális központ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Rectangle 20"/>
          <p:cNvSpPr/>
          <p:nvPr/>
        </p:nvSpPr>
        <p:spPr bwMode="auto">
          <a:xfrm>
            <a:off x="413327" y="3106728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35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 tevék.</a:t>
            </a:r>
            <a:endParaRPr lang="en-GB" sz="135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Rectangle 20"/>
          <p:cNvSpPr/>
          <p:nvPr/>
        </p:nvSpPr>
        <p:spPr bwMode="auto">
          <a:xfrm>
            <a:off x="413327" y="3600139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Adatbázis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Rectangle 20"/>
          <p:cNvSpPr/>
          <p:nvPr/>
        </p:nvSpPr>
        <p:spPr bwMode="auto">
          <a:xfrm>
            <a:off x="413327" y="412086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 Kártya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Rectangle 20"/>
          <p:cNvSpPr/>
          <p:nvPr/>
        </p:nvSpPr>
        <p:spPr bwMode="auto">
          <a:xfrm>
            <a:off x="410229" y="4641593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Adományozás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995744" y="3127512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560354" y="3140509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7737177" y="3134334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320260" y="3141725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090397" y="3130878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9837827" y="3141017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2548688" y="2147326"/>
            <a:ext cx="2891915" cy="285136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Erőforrások allokálása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2543582" y="3628141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önkéntes és a támogatói adatbázisok folyamatos karbantartása és kezelése.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2545127" y="2627774"/>
            <a:ext cx="3646284" cy="300307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Partnerségek tárgyalása.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191413" y="2523258"/>
            <a:ext cx="5769238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Külföldi táborozók és önkéntesek fogadása, későbbi know-how átvitel.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Rectangle 20"/>
          <p:cNvSpPr/>
          <p:nvPr/>
        </p:nvSpPr>
        <p:spPr bwMode="auto">
          <a:xfrm>
            <a:off x="413327" y="5133920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Külső alapítványok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554082" y="4172201"/>
            <a:ext cx="1981561" cy="276410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Tervezés és marketing.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4546035" y="4061823"/>
            <a:ext cx="7401432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Implementálás az ALDI üzletláncban majd a kártyák kibocsáltása.</a:t>
            </a:r>
            <a:endParaRPr lang="en-GB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Pentagon 35"/>
          <p:cNvSpPr/>
          <p:nvPr/>
        </p:nvSpPr>
        <p:spPr>
          <a:xfrm>
            <a:off x="2548688" y="4691320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új adományozói generáció kinevelését elősegítő programok.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7" name="Rectangle 20"/>
          <p:cNvSpPr/>
          <p:nvPr/>
        </p:nvSpPr>
        <p:spPr bwMode="auto">
          <a:xfrm>
            <a:off x="418429" y="564138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Pilot táborok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7897227" y="5474514"/>
            <a:ext cx="969851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Tábor1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9139175" y="5478167"/>
            <a:ext cx="91530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Tábor2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07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45"/>
          <p:cNvSpPr/>
          <p:nvPr/>
        </p:nvSpPr>
        <p:spPr>
          <a:xfrm>
            <a:off x="6364843" y="4813728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Ellipszis 2"/>
          <p:cNvSpPr/>
          <p:nvPr/>
        </p:nvSpPr>
        <p:spPr bwMode="auto">
          <a:xfrm>
            <a:off x="-2622293" y="2735278"/>
            <a:ext cx="6714033" cy="6501197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2" name="Téglalap 51"/>
          <p:cNvSpPr/>
          <p:nvPr/>
        </p:nvSpPr>
        <p:spPr bwMode="auto">
          <a:xfrm>
            <a:off x="229471" y="5782188"/>
            <a:ext cx="5138628" cy="107581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" name="Téglalap 4"/>
          <p:cNvSpPr/>
          <p:nvPr/>
        </p:nvSpPr>
        <p:spPr bwMode="auto">
          <a:xfrm>
            <a:off x="-37937" y="1764422"/>
            <a:ext cx="1165930" cy="466028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>
                <a:latin typeface="+mj-lt"/>
              </a:rPr>
              <a:pPr/>
              <a:t>78</a:t>
            </a:fld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A felmerülő kockázatokat tudatos tervezéssel kezelhetjük</a:t>
            </a:r>
          </a:p>
        </p:txBody>
      </p:sp>
      <p:cxnSp>
        <p:nvCxnSpPr>
          <p:cNvPr id="30" name="Straight Arrow Connector 12"/>
          <p:cNvCxnSpPr>
            <a:cxnSpLocks/>
          </p:cNvCxnSpPr>
          <p:nvPr/>
        </p:nvCxnSpPr>
        <p:spPr>
          <a:xfrm>
            <a:off x="1127993" y="5782188"/>
            <a:ext cx="4047604" cy="0"/>
          </a:xfrm>
          <a:prstGeom prst="straightConnector1">
            <a:avLst/>
          </a:prstGeom>
          <a:ln w="25400">
            <a:solidFill>
              <a:srgbClr val="092F4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7"/>
          <p:cNvSpPr txBox="1"/>
          <p:nvPr/>
        </p:nvSpPr>
        <p:spPr>
          <a:xfrm rot="16200000">
            <a:off x="476355" y="2262984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Effect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1300533" y="3554848"/>
            <a:ext cx="683203" cy="68320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9" name="Egyenes összekötő 8"/>
          <p:cNvCxnSpPr/>
          <p:nvPr/>
        </p:nvCxnSpPr>
        <p:spPr>
          <a:xfrm>
            <a:off x="1102030" y="3176999"/>
            <a:ext cx="15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>
            <a:cxnSpLocks/>
          </p:cNvCxnSpPr>
          <p:nvPr/>
        </p:nvCxnSpPr>
        <p:spPr>
          <a:xfrm flipV="1">
            <a:off x="1117185" y="1924841"/>
            <a:ext cx="0" cy="3866037"/>
          </a:xfrm>
          <a:prstGeom prst="straightConnector1">
            <a:avLst/>
          </a:prstGeom>
          <a:ln w="25400">
            <a:solidFill>
              <a:srgbClr val="092F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5"/>
          <p:cNvSpPr/>
          <p:nvPr/>
        </p:nvSpPr>
        <p:spPr>
          <a:xfrm>
            <a:off x="2560535" y="2263108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7" name="Oval 45"/>
          <p:cNvSpPr/>
          <p:nvPr/>
        </p:nvSpPr>
        <p:spPr>
          <a:xfrm>
            <a:off x="3284035" y="3651396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4" name="Rectangle 25"/>
          <p:cNvSpPr/>
          <p:nvPr/>
        </p:nvSpPr>
        <p:spPr>
          <a:xfrm>
            <a:off x="6293380" y="1204166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Risks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TextBox 17"/>
          <p:cNvSpPr txBox="1"/>
          <p:nvPr/>
        </p:nvSpPr>
        <p:spPr>
          <a:xfrm>
            <a:off x="3509488" y="5817795"/>
            <a:ext cx="2710544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Probability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117" name="Oval 45"/>
          <p:cNvSpPr/>
          <p:nvPr/>
        </p:nvSpPr>
        <p:spPr>
          <a:xfrm>
            <a:off x="6364843" y="1601563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118" name="Oval 45"/>
          <p:cNvSpPr/>
          <p:nvPr/>
        </p:nvSpPr>
        <p:spPr>
          <a:xfrm>
            <a:off x="6364843" y="2197612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9" name="Oval 45"/>
          <p:cNvSpPr/>
          <p:nvPr/>
        </p:nvSpPr>
        <p:spPr>
          <a:xfrm>
            <a:off x="6364843" y="2844793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</a:p>
        </p:txBody>
      </p:sp>
      <p:sp>
        <p:nvSpPr>
          <p:cNvPr id="38" name="Rectangle 25"/>
          <p:cNvSpPr/>
          <p:nvPr/>
        </p:nvSpPr>
        <p:spPr>
          <a:xfrm>
            <a:off x="6293380" y="3730830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Mitigation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Oval 45"/>
          <p:cNvSpPr/>
          <p:nvPr/>
        </p:nvSpPr>
        <p:spPr>
          <a:xfrm>
            <a:off x="6364843" y="4224199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1" name="Oval 45"/>
          <p:cNvSpPr/>
          <p:nvPr/>
        </p:nvSpPr>
        <p:spPr>
          <a:xfrm>
            <a:off x="6364843" y="5476176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6" name="Rectangle 55">
            <a:hlinkClick r:id="" action="ppaction://noaction"/>
          </p:cNvPr>
          <p:cNvSpPr/>
          <p:nvPr/>
        </p:nvSpPr>
        <p:spPr bwMode="auto">
          <a:xfrm>
            <a:off x="11481585" y="6463867"/>
            <a:ext cx="699388" cy="3941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hu-HU" sz="2400"/>
          </a:p>
        </p:txBody>
      </p:sp>
      <p:sp>
        <p:nvSpPr>
          <p:cNvPr id="6" name="TextBox 5"/>
          <p:cNvSpPr txBox="1"/>
          <p:nvPr/>
        </p:nvSpPr>
        <p:spPr>
          <a:xfrm>
            <a:off x="6844843" y="1611346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új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fedőmárkák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generálnak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árbevételt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17887" y="4266741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Intenzív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marketingkampány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4843" y="222088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meglévő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fogyasztói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bázis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elpártol</a:t>
            </a:r>
            <a:r>
              <a:rPr lang="hu-HU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mert nem érzi magáénak az üzenetet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7886" y="4852839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bizalom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megerősítése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célzott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üzenetekkel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44843" y="2871678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online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csatornák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forgalma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növekszik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17886" y="550155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célközönség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elérésének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optimalizálása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analitikus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szoftverek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segítségével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1923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44DC9-6C1D-43DC-9AC1-4DF63DFC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9F225-23A9-485F-A0CE-66AE6BDD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risks are identified with mitigation plan</a:t>
            </a:r>
            <a:r>
              <a:rPr lang="hu-HU" dirty="0"/>
              <a:t>.</a:t>
            </a:r>
            <a:endParaRPr lang="en-US" dirty="0"/>
          </a:p>
        </p:txBody>
      </p:sp>
      <p:cxnSp>
        <p:nvCxnSpPr>
          <p:cNvPr id="4" name="Straight Arrow Connector 12">
            <a:extLst>
              <a:ext uri="{FF2B5EF4-FFF2-40B4-BE49-F238E27FC236}">
                <a16:creationId xmlns:a16="http://schemas.microsoft.com/office/drawing/2014/main" id="{36F430AE-51D4-4C8C-A4A7-3CD0B50584E9}"/>
              </a:ext>
            </a:extLst>
          </p:cNvPr>
          <p:cNvCxnSpPr>
            <a:cxnSpLocks/>
          </p:cNvCxnSpPr>
          <p:nvPr/>
        </p:nvCxnSpPr>
        <p:spPr>
          <a:xfrm>
            <a:off x="673768" y="6169198"/>
            <a:ext cx="5438274" cy="0"/>
          </a:xfrm>
          <a:prstGeom prst="straightConnector1">
            <a:avLst/>
          </a:prstGeom>
          <a:ln w="25400">
            <a:solidFill>
              <a:srgbClr val="17314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nyíllal 67">
            <a:extLst>
              <a:ext uri="{FF2B5EF4-FFF2-40B4-BE49-F238E27FC236}">
                <a16:creationId xmlns:a16="http://schemas.microsoft.com/office/drawing/2014/main" id="{01C5A5CC-F446-4E81-BDBA-32494A8B4537}"/>
              </a:ext>
            </a:extLst>
          </p:cNvPr>
          <p:cNvCxnSpPr>
            <a:cxnSpLocks/>
          </p:cNvCxnSpPr>
          <p:nvPr/>
        </p:nvCxnSpPr>
        <p:spPr>
          <a:xfrm flipV="1">
            <a:off x="682369" y="1504711"/>
            <a:ext cx="0" cy="4664488"/>
          </a:xfrm>
          <a:prstGeom prst="straightConnector1">
            <a:avLst/>
          </a:prstGeom>
          <a:ln w="25400">
            <a:solidFill>
              <a:srgbClr val="173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DE97F617-BEBD-44BB-8D7F-97BF835965A3}"/>
              </a:ext>
            </a:extLst>
          </p:cNvPr>
          <p:cNvSpPr txBox="1"/>
          <p:nvPr/>
        </p:nvSpPr>
        <p:spPr>
          <a:xfrm rot="16200000">
            <a:off x="30732" y="1921366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AAB8DCD4-FFD0-42AB-93A6-9B1388A03488}"/>
              </a:ext>
            </a:extLst>
          </p:cNvPr>
          <p:cNvSpPr txBox="1"/>
          <p:nvPr/>
        </p:nvSpPr>
        <p:spPr>
          <a:xfrm>
            <a:off x="3601311" y="6169198"/>
            <a:ext cx="2505496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Probability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D43185-28B7-4C9D-84DB-8AFDFF2C2BE6}"/>
              </a:ext>
            </a:extLst>
          </p:cNvPr>
          <p:cNvCxnSpPr>
            <a:cxnSpLocks/>
          </p:cNvCxnSpPr>
          <p:nvPr/>
        </p:nvCxnSpPr>
        <p:spPr>
          <a:xfrm>
            <a:off x="682369" y="1504711"/>
            <a:ext cx="1149358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4588A6-D635-4C08-B563-82D83913AFC0}"/>
              </a:ext>
            </a:extLst>
          </p:cNvPr>
          <p:cNvSpPr txBox="1"/>
          <p:nvPr/>
        </p:nvSpPr>
        <p:spPr>
          <a:xfrm>
            <a:off x="2235268" y="113770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Risk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B5781-AD7B-425E-BF29-7B3005D1D98A}"/>
              </a:ext>
            </a:extLst>
          </p:cNvPr>
          <p:cNvSpPr txBox="1"/>
          <p:nvPr/>
        </p:nvSpPr>
        <p:spPr>
          <a:xfrm>
            <a:off x="6529136" y="924853"/>
            <a:ext cx="192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Ability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to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F3B8C-FA6E-4D37-9E8C-F0B75FC7ED00}"/>
              </a:ext>
            </a:extLst>
          </p:cNvPr>
          <p:cNvSpPr txBox="1"/>
          <p:nvPr/>
        </p:nvSpPr>
        <p:spPr>
          <a:xfrm>
            <a:off x="9031706" y="117107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Mitigation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Action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B6D96F-7820-4498-872D-15D8D92992BE}"/>
              </a:ext>
            </a:extLst>
          </p:cNvPr>
          <p:cNvSpPr/>
          <p:nvPr/>
        </p:nvSpPr>
        <p:spPr>
          <a:xfrm>
            <a:off x="6627474" y="2021304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1183E2-2A6B-4811-8B96-EC47E154467B}"/>
              </a:ext>
            </a:extLst>
          </p:cNvPr>
          <p:cNvSpPr/>
          <p:nvPr/>
        </p:nvSpPr>
        <p:spPr>
          <a:xfrm>
            <a:off x="6988385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4D3BBD-5335-4490-9812-B4B12E196E4D}"/>
              </a:ext>
            </a:extLst>
          </p:cNvPr>
          <p:cNvSpPr/>
          <p:nvPr/>
        </p:nvSpPr>
        <p:spPr>
          <a:xfrm>
            <a:off x="7349296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1048EF-EE4D-455C-B9AE-22B792CD827E}"/>
              </a:ext>
            </a:extLst>
          </p:cNvPr>
          <p:cNvSpPr/>
          <p:nvPr/>
        </p:nvSpPr>
        <p:spPr>
          <a:xfrm>
            <a:off x="7710207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87A308-0388-4F7E-9175-7015CBC26894}"/>
              </a:ext>
            </a:extLst>
          </p:cNvPr>
          <p:cNvSpPr/>
          <p:nvPr/>
        </p:nvSpPr>
        <p:spPr>
          <a:xfrm>
            <a:off x="8071118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CC33CA-9B73-4675-8C2E-4633BA9F05A8}"/>
              </a:ext>
            </a:extLst>
          </p:cNvPr>
          <p:cNvSpPr txBox="1"/>
          <p:nvPr/>
        </p:nvSpPr>
        <p:spPr>
          <a:xfrm>
            <a:off x="9013690" y="1696528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territories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expand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portfolio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elswhere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EF52C8-AD77-4AD1-A7A9-2CA27DD8710A}"/>
              </a:ext>
            </a:extLst>
          </p:cNvPr>
          <p:cNvSpPr txBox="1"/>
          <p:nvPr/>
        </p:nvSpPr>
        <p:spPr>
          <a:xfrm>
            <a:off x="774568" y="1887171"/>
            <a:ext cx="307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project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unsuccessful</a:t>
            </a:r>
            <a:endParaRPr kumimoji="0" lang="hu-H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(no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resources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).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1A7DA2-06D9-4451-97AB-21A1120F8101}"/>
              </a:ext>
            </a:extLst>
          </p:cNvPr>
          <p:cNvGrpSpPr/>
          <p:nvPr/>
        </p:nvGrpSpPr>
        <p:grpSpPr>
          <a:xfrm>
            <a:off x="3910146" y="1997252"/>
            <a:ext cx="2180537" cy="356003"/>
            <a:chOff x="4981766" y="2834613"/>
            <a:chExt cx="2180537" cy="3560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CE4243-BB6B-4FA2-BA06-6BF2D8E8CBBA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5337769" y="3012615"/>
              <a:ext cx="1824534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E6DE3D-2EBA-4CA0-9587-8A5622477A1C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CCD7518-C304-4B04-B9A8-3DB2C0479F44}"/>
              </a:ext>
            </a:extLst>
          </p:cNvPr>
          <p:cNvSpPr txBox="1"/>
          <p:nvPr/>
        </p:nvSpPr>
        <p:spPr>
          <a:xfrm>
            <a:off x="730999" y="2902705"/>
            <a:ext cx="260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company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generate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lower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incomes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than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expected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2EA2DC-8422-4F41-8DED-16A6FE13032D}"/>
              </a:ext>
            </a:extLst>
          </p:cNvPr>
          <p:cNvGrpSpPr/>
          <p:nvPr/>
        </p:nvGrpSpPr>
        <p:grpSpPr>
          <a:xfrm>
            <a:off x="3406342" y="3140202"/>
            <a:ext cx="2684341" cy="356003"/>
            <a:chOff x="4981766" y="2834613"/>
            <a:chExt cx="2684341" cy="35600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9BDD52-665D-4655-B72B-240AE7A627A2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37769" y="3012615"/>
              <a:ext cx="2328338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73E829-EC3C-40C7-B755-AFB5E99A531D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112D38-D719-40A9-9F29-DD074B3D1CE4}"/>
              </a:ext>
            </a:extLst>
          </p:cNvPr>
          <p:cNvSpPr txBox="1"/>
          <p:nvPr/>
        </p:nvSpPr>
        <p:spPr>
          <a:xfrm>
            <a:off x="768489" y="4164461"/>
            <a:ext cx="3289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expending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lose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focus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innovation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B8FA8E-16CD-4A8D-B5FF-508B94132D9B}"/>
              </a:ext>
            </a:extLst>
          </p:cNvPr>
          <p:cNvGrpSpPr/>
          <p:nvPr/>
        </p:nvGrpSpPr>
        <p:grpSpPr>
          <a:xfrm>
            <a:off x="4144473" y="4257580"/>
            <a:ext cx="1946210" cy="356003"/>
            <a:chOff x="4981766" y="2834613"/>
            <a:chExt cx="1946210" cy="35600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2CA8D02-0F64-4C72-8F89-C5A990959E67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5337769" y="3012615"/>
              <a:ext cx="1590207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9621F8-1CAD-4D0E-A1D4-9D322BA2B41A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272535-44FC-4C15-8DEA-06FD84B5751C}"/>
              </a:ext>
            </a:extLst>
          </p:cNvPr>
          <p:cNvSpPr txBox="1"/>
          <p:nvPr/>
        </p:nvSpPr>
        <p:spPr>
          <a:xfrm>
            <a:off x="722970" y="5179994"/>
            <a:ext cx="206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Conflicts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cultural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differences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with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Crest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442F9B-0AE8-48E1-B73F-E135CA4421EA}"/>
              </a:ext>
            </a:extLst>
          </p:cNvPr>
          <p:cNvGrpSpPr/>
          <p:nvPr/>
        </p:nvGrpSpPr>
        <p:grpSpPr>
          <a:xfrm>
            <a:off x="2832095" y="5417491"/>
            <a:ext cx="3258588" cy="356003"/>
            <a:chOff x="4981766" y="2834613"/>
            <a:chExt cx="3258588" cy="35600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D8E5AA-AC47-4006-8B2A-9F5F7F6D7B5A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5337769" y="3012615"/>
              <a:ext cx="2902585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F60433A-96FE-4BAC-951A-CDEF8A9893B4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4966A7C8-AF63-48E8-ADFF-504440194AE4}"/>
              </a:ext>
            </a:extLst>
          </p:cNvPr>
          <p:cNvSpPr/>
          <p:nvPr/>
        </p:nvSpPr>
        <p:spPr>
          <a:xfrm>
            <a:off x="6627474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A8F948-8D4B-468E-88E2-482BAEF2FD30}"/>
              </a:ext>
            </a:extLst>
          </p:cNvPr>
          <p:cNvSpPr/>
          <p:nvPr/>
        </p:nvSpPr>
        <p:spPr>
          <a:xfrm>
            <a:off x="6988385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74C85DE-0F72-415D-94E7-E7CB389F82DE}"/>
              </a:ext>
            </a:extLst>
          </p:cNvPr>
          <p:cNvSpPr/>
          <p:nvPr/>
        </p:nvSpPr>
        <p:spPr>
          <a:xfrm>
            <a:off x="7349296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10C8DC-46BD-46D7-B4B5-110989B4DA59}"/>
              </a:ext>
            </a:extLst>
          </p:cNvPr>
          <p:cNvSpPr/>
          <p:nvPr/>
        </p:nvSpPr>
        <p:spPr>
          <a:xfrm>
            <a:off x="7710207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6DC4C6D-4ADD-4BBB-AD00-CC7E490A56D7}"/>
              </a:ext>
            </a:extLst>
          </p:cNvPr>
          <p:cNvSpPr/>
          <p:nvPr/>
        </p:nvSpPr>
        <p:spPr>
          <a:xfrm>
            <a:off x="8071118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A683B3E-B524-444D-A569-4423219D9919}"/>
              </a:ext>
            </a:extLst>
          </p:cNvPr>
          <p:cNvSpPr/>
          <p:nvPr/>
        </p:nvSpPr>
        <p:spPr>
          <a:xfrm>
            <a:off x="6627474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E903135-56D6-43EF-B00F-2B85338635EB}"/>
              </a:ext>
            </a:extLst>
          </p:cNvPr>
          <p:cNvSpPr/>
          <p:nvPr/>
        </p:nvSpPr>
        <p:spPr>
          <a:xfrm>
            <a:off x="6988385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C3CE99-5795-4AAA-A05E-F5ECBBFC622C}"/>
              </a:ext>
            </a:extLst>
          </p:cNvPr>
          <p:cNvSpPr/>
          <p:nvPr/>
        </p:nvSpPr>
        <p:spPr>
          <a:xfrm>
            <a:off x="7349296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5CA030D-23C7-41CC-850E-082072C07BB7}"/>
              </a:ext>
            </a:extLst>
          </p:cNvPr>
          <p:cNvSpPr/>
          <p:nvPr/>
        </p:nvSpPr>
        <p:spPr>
          <a:xfrm>
            <a:off x="7710207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A5D277-F438-4C5D-AE13-7A8C2AD8E9A1}"/>
              </a:ext>
            </a:extLst>
          </p:cNvPr>
          <p:cNvSpPr/>
          <p:nvPr/>
        </p:nvSpPr>
        <p:spPr>
          <a:xfrm>
            <a:off x="8071118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89F554-24BB-4468-B040-4D64D74DE166}"/>
              </a:ext>
            </a:extLst>
          </p:cNvPr>
          <p:cNvSpPr/>
          <p:nvPr/>
        </p:nvSpPr>
        <p:spPr>
          <a:xfrm>
            <a:off x="6627474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4BC929-9170-48A4-9A77-2DE92C572AA8}"/>
              </a:ext>
            </a:extLst>
          </p:cNvPr>
          <p:cNvSpPr/>
          <p:nvPr/>
        </p:nvSpPr>
        <p:spPr>
          <a:xfrm>
            <a:off x="6988385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4591530-CA75-4519-B2BC-471092661933}"/>
              </a:ext>
            </a:extLst>
          </p:cNvPr>
          <p:cNvSpPr/>
          <p:nvPr/>
        </p:nvSpPr>
        <p:spPr>
          <a:xfrm>
            <a:off x="7349296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095FAE-59D7-4297-A595-CB98C4EDC004}"/>
              </a:ext>
            </a:extLst>
          </p:cNvPr>
          <p:cNvSpPr/>
          <p:nvPr/>
        </p:nvSpPr>
        <p:spPr>
          <a:xfrm>
            <a:off x="7710207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4C7DD9-9F4A-4229-AE53-C2D89338D5D5}"/>
              </a:ext>
            </a:extLst>
          </p:cNvPr>
          <p:cNvSpPr/>
          <p:nvPr/>
        </p:nvSpPr>
        <p:spPr>
          <a:xfrm>
            <a:off x="8071118" y="5442161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755CB-330C-47B5-8D3E-6C175D877E84}"/>
              </a:ext>
            </a:extLst>
          </p:cNvPr>
          <p:cNvSpPr txBox="1"/>
          <p:nvPr/>
        </p:nvSpPr>
        <p:spPr>
          <a:xfrm>
            <a:off x="9029660" y="2860764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Investing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in cost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effective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technologies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creating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reserves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1A9B70-D5F1-42F9-9C62-AA0DE94C56DB}"/>
              </a:ext>
            </a:extLst>
          </p:cNvPr>
          <p:cNvSpPr txBox="1"/>
          <p:nvPr/>
        </p:nvSpPr>
        <p:spPr>
          <a:xfrm>
            <a:off x="8987934" y="4157656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&amp;D facility.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19CDC9-43EA-4EA0-8644-332F7661EECD}"/>
              </a:ext>
            </a:extLst>
          </p:cNvPr>
          <p:cNvSpPr txBox="1"/>
          <p:nvPr/>
        </p:nvSpPr>
        <p:spPr>
          <a:xfrm>
            <a:off x="9003904" y="5289808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Signing a thorough contract with the partner.</a:t>
            </a:r>
          </a:p>
        </p:txBody>
      </p:sp>
    </p:spTree>
    <p:extLst>
      <p:ext uri="{BB962C8B-B14F-4D97-AF65-F5344CB8AC3E}">
        <p14:creationId xmlns:p14="http://schemas.microsoft.com/office/powerpoint/2010/main" val="4067210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Hasznos és </a:t>
            </a:r>
            <a:r>
              <a:rPr lang="hu-HU" sz="8800" b="1" dirty="0" err="1"/>
              <a:t>fun</a:t>
            </a:r>
            <a:r>
              <a:rPr lang="hu-HU" sz="8800" b="1" dirty="0"/>
              <a:t> ábrák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3840717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80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37770-05F8-41C1-9367-42520E68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Pénzügy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7443071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6324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0456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4588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35280" y="1859280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5280" y="3414395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5280" y="4969510"/>
            <a:ext cx="11475720" cy="1371600"/>
          </a:xfrm>
          <a:prstGeom prst="rect">
            <a:avLst/>
          </a:prstGeom>
          <a:solidFill>
            <a:schemeClr val="bg1">
              <a:lumMod val="5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120" y="1859280"/>
            <a:ext cx="2225040" cy="4497070"/>
          </a:xfrm>
          <a:prstGeom prst="rect">
            <a:avLst/>
          </a:prstGeom>
          <a:solidFill>
            <a:srgbClr val="092F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0080" y="2269004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One-time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" y="3794760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" y="5320516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61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4934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5256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6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18700683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javasolt stratégia eredményeképpen a vállalat képes az elvesztett piaci részesedésének egy részét visszaszerezni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609600" y="1158240"/>
            <a:ext cx="4705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piaci részesedés alakulása, 2017-2021, %-ban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9120" y="3249168"/>
            <a:ext cx="4328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árbevétel alakulása, 2017-2021, mFt-ban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1" name="Chart 60"/>
          <p:cNvGraphicFramePr/>
          <p:nvPr>
            <p:extLst>
              <p:ext uri="{D42A27DB-BD31-4B8C-83A1-F6EECF244321}">
                <p14:modId xmlns:p14="http://schemas.microsoft.com/office/powerpoint/2010/main" val="3080241738"/>
              </p:ext>
            </p:extLst>
          </p:nvPr>
        </p:nvGraphicFramePr>
        <p:xfrm>
          <a:off x="1103376" y="1476756"/>
          <a:ext cx="10250423" cy="1612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3" name="Chart 62"/>
          <p:cNvGraphicFramePr/>
          <p:nvPr>
            <p:extLst>
              <p:ext uri="{D42A27DB-BD31-4B8C-83A1-F6EECF244321}">
                <p14:modId xmlns:p14="http://schemas.microsoft.com/office/powerpoint/2010/main" val="3929899091"/>
              </p:ext>
            </p:extLst>
          </p:nvPr>
        </p:nvGraphicFramePr>
        <p:xfrm>
          <a:off x="960120" y="3648456"/>
          <a:ext cx="10466832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60897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9042" y="296020"/>
            <a:ext cx="11680119" cy="648000"/>
          </a:xfrm>
        </p:spPr>
        <p:txBody>
          <a:bodyPr>
            <a:noAutofit/>
          </a:bodyPr>
          <a:lstStyle/>
          <a:p>
            <a:r>
              <a:rPr lang="hu-HU" sz="2000" dirty="0"/>
              <a:t>A várható közhasznú tevékenység árbevételének szignifikáns növekedését a partnerkártya, a jól meghatározott célcsoport megcélzás és külföldi vállalatok adhatják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16" name="Diagra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032489"/>
              </p:ext>
            </p:extLst>
          </p:nvPr>
        </p:nvGraphicFramePr>
        <p:xfrm>
          <a:off x="511126" y="1213337"/>
          <a:ext cx="11169747" cy="348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zövegdoboz 3"/>
          <p:cNvSpPr txBox="1"/>
          <p:nvPr/>
        </p:nvSpPr>
        <p:spPr>
          <a:xfrm>
            <a:off x="1041595" y="4912083"/>
            <a:ext cx="3556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központi költségvetés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vállalati támogatások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magánszemélyek felajánlásai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civil 1%-os felajánlás</a:t>
            </a:r>
          </a:p>
        </p:txBody>
      </p:sp>
      <p:sp>
        <p:nvSpPr>
          <p:cNvPr id="5" name="Pluszjel 4"/>
          <p:cNvSpPr/>
          <p:nvPr/>
        </p:nvSpPr>
        <p:spPr>
          <a:xfrm>
            <a:off x="4998719" y="5116602"/>
            <a:ext cx="914400" cy="914400"/>
          </a:xfrm>
          <a:prstGeom prst="mathPlus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>
            <a:off x="6539719" y="4912082"/>
            <a:ext cx="4323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partnerkártya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újonnan megcélzott 35+ nők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generáció bevonása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további partner-vállalatok bevonása</a:t>
            </a:r>
          </a:p>
        </p:txBody>
      </p:sp>
    </p:spTree>
    <p:extLst>
      <p:ext uri="{BB962C8B-B14F-4D97-AF65-F5344CB8AC3E}">
        <p14:creationId xmlns:p14="http://schemas.microsoft.com/office/powerpoint/2010/main" val="3578744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100 ezer sertés hízóintegrációba való kihelyezésével a vállalat képes egy 29 millió eurós árbevétel generálására és egy 19%-os profitmarzs elérésére.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352324"/>
              </p:ext>
            </p:extLst>
          </p:nvPr>
        </p:nvGraphicFramePr>
        <p:xfrm>
          <a:off x="71602" y="960467"/>
          <a:ext cx="7008803" cy="2965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00088"/>
              </p:ext>
            </p:extLst>
          </p:nvPr>
        </p:nvGraphicFramePr>
        <p:xfrm>
          <a:off x="5303520" y="3925577"/>
          <a:ext cx="6496594" cy="282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322604" y="3925577"/>
            <a:ext cx="111003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3520" y="3927163"/>
            <a:ext cx="0" cy="28423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evron 27">
            <a:extLst>
              <a:ext uri="{FF2B5EF4-FFF2-40B4-BE49-F238E27FC236}">
                <a16:creationId xmlns:a16="http://schemas.microsoft.com/office/drawing/2014/main" id="{E3E54812-6C6A-4CAE-BFFF-D53F002AF727}"/>
              </a:ext>
            </a:extLst>
          </p:cNvPr>
          <p:cNvSpPr/>
          <p:nvPr/>
        </p:nvSpPr>
        <p:spPr>
          <a:xfrm flipH="1">
            <a:off x="5130687" y="4218643"/>
            <a:ext cx="246791" cy="497529"/>
          </a:xfrm>
          <a:prstGeom prst="chevron">
            <a:avLst>
              <a:gd name="adj" fmla="val 52643"/>
            </a:avLst>
          </a:prstGeom>
          <a:solidFill>
            <a:srgbClr val="236476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055954" y="1083212"/>
            <a:ext cx="4529397" cy="2842365"/>
            <a:chOff x="7055954" y="1083212"/>
            <a:chExt cx="4529397" cy="2842365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7104857" y="1083212"/>
              <a:ext cx="0" cy="284236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hevron 27">
              <a:extLst>
                <a:ext uri="{FF2B5EF4-FFF2-40B4-BE49-F238E27FC236}">
                  <a16:creationId xmlns:a16="http://schemas.microsoft.com/office/drawing/2014/main" id="{E3E54812-6C6A-4CAE-BFFF-D53F002AF727}"/>
                </a:ext>
              </a:extLst>
            </p:cNvPr>
            <p:cNvSpPr/>
            <p:nvPr/>
          </p:nvSpPr>
          <p:spPr>
            <a:xfrm>
              <a:off x="7055954" y="1599775"/>
              <a:ext cx="246791" cy="497529"/>
            </a:xfrm>
            <a:prstGeom prst="chevron">
              <a:avLst>
                <a:gd name="adj" fmla="val 52643"/>
              </a:avLst>
            </a:prstGeom>
            <a:solidFill>
              <a:srgbClr val="236476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72039" y="1479218"/>
              <a:ext cx="40133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 sertésintegrációba elhelyezett sertések számának növelésével (+30 ezer serté) </a:t>
              </a:r>
              <a:r>
                <a:rPr kumimoji="0" lang="hu-H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6476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az árbevétel 2023-ra eléri a 29 millió eurós szintet</a:t>
              </a: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06406" y="4460776"/>
            <a:ext cx="4013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2019-ben a vállalat működésével képes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4,1 millió eurós EBITDA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generálására és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3,5 millió eurós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adózott profit elérésére.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2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BB6B6-783B-4411-A81E-20B4751C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A8121-A220-46F9-BE0D-DEEFA532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C8456-A5C8-4BCB-9314-7B09BB364C07}"/>
              </a:ext>
            </a:extLst>
          </p:cNvPr>
          <p:cNvSpPr/>
          <p:nvPr/>
        </p:nvSpPr>
        <p:spPr>
          <a:xfrm>
            <a:off x="59355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8E8A-6062-4ABA-B8B7-C654CFB3B77F}"/>
              </a:ext>
            </a:extLst>
          </p:cNvPr>
          <p:cNvSpPr/>
          <p:nvPr/>
        </p:nvSpPr>
        <p:spPr>
          <a:xfrm>
            <a:off x="1012622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B3CAE-F7A4-4B3F-B981-A2E16CD0E190}"/>
              </a:ext>
            </a:extLst>
          </p:cNvPr>
          <p:cNvSpPr/>
          <p:nvPr/>
        </p:nvSpPr>
        <p:spPr>
          <a:xfrm>
            <a:off x="1431687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A5E0A-08B8-4B20-AA7B-03B7A44AC41B}"/>
              </a:ext>
            </a:extLst>
          </p:cNvPr>
          <p:cNvSpPr/>
          <p:nvPr/>
        </p:nvSpPr>
        <p:spPr>
          <a:xfrm>
            <a:off x="59355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305D5-A2EB-4A03-9B90-B5AFD26C25FB}"/>
              </a:ext>
            </a:extLst>
          </p:cNvPr>
          <p:cNvSpPr/>
          <p:nvPr/>
        </p:nvSpPr>
        <p:spPr>
          <a:xfrm>
            <a:off x="1012622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6BBB9-3EAC-4B8D-8EE1-E51857C96E8F}"/>
              </a:ext>
            </a:extLst>
          </p:cNvPr>
          <p:cNvSpPr/>
          <p:nvPr/>
        </p:nvSpPr>
        <p:spPr>
          <a:xfrm>
            <a:off x="1431687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FC9BD-EFFD-4974-90FF-1E3CEE279429}"/>
              </a:ext>
            </a:extLst>
          </p:cNvPr>
          <p:cNvSpPr/>
          <p:nvPr/>
        </p:nvSpPr>
        <p:spPr>
          <a:xfrm>
            <a:off x="593558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07E8D-9E42-4BC2-A7AA-220C163CE9ED}"/>
              </a:ext>
            </a:extLst>
          </p:cNvPr>
          <p:cNvSpPr/>
          <p:nvPr/>
        </p:nvSpPr>
        <p:spPr>
          <a:xfrm>
            <a:off x="1012622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46339-BDEE-466F-AE47-90C179148D1F}"/>
              </a:ext>
            </a:extLst>
          </p:cNvPr>
          <p:cNvSpPr/>
          <p:nvPr/>
        </p:nvSpPr>
        <p:spPr>
          <a:xfrm>
            <a:off x="1431687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0C8FA-9A86-48EB-B187-6193B093B594}"/>
              </a:ext>
            </a:extLst>
          </p:cNvPr>
          <p:cNvSpPr/>
          <p:nvPr/>
        </p:nvSpPr>
        <p:spPr>
          <a:xfrm>
            <a:off x="593558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EE70B-F3D8-4A79-9FAE-5FF09942CF05}"/>
              </a:ext>
            </a:extLst>
          </p:cNvPr>
          <p:cNvSpPr/>
          <p:nvPr/>
        </p:nvSpPr>
        <p:spPr>
          <a:xfrm>
            <a:off x="1012622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EEECB8-16F4-40D0-9E0B-7D925AAB7103}"/>
              </a:ext>
            </a:extLst>
          </p:cNvPr>
          <p:cNvSpPr/>
          <p:nvPr/>
        </p:nvSpPr>
        <p:spPr>
          <a:xfrm>
            <a:off x="1431687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D3C103-FB09-4DAA-8BE4-BA4565751DD5}"/>
              </a:ext>
            </a:extLst>
          </p:cNvPr>
          <p:cNvSpPr/>
          <p:nvPr/>
        </p:nvSpPr>
        <p:spPr>
          <a:xfrm>
            <a:off x="593558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EE131-6AFF-410A-9BC2-2FADECC08B01}"/>
              </a:ext>
            </a:extLst>
          </p:cNvPr>
          <p:cNvSpPr/>
          <p:nvPr/>
        </p:nvSpPr>
        <p:spPr>
          <a:xfrm>
            <a:off x="1012622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CB74B-09C9-4DA2-B150-06B53F656CAB}"/>
              </a:ext>
            </a:extLst>
          </p:cNvPr>
          <p:cNvSpPr/>
          <p:nvPr/>
        </p:nvSpPr>
        <p:spPr>
          <a:xfrm>
            <a:off x="1431687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6500F-4EB2-474E-83DD-5C9D0257C894}"/>
              </a:ext>
            </a:extLst>
          </p:cNvPr>
          <p:cNvSpPr/>
          <p:nvPr/>
        </p:nvSpPr>
        <p:spPr>
          <a:xfrm>
            <a:off x="593558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192E2-1408-4EBF-B951-493A77E11307}"/>
              </a:ext>
            </a:extLst>
          </p:cNvPr>
          <p:cNvSpPr/>
          <p:nvPr/>
        </p:nvSpPr>
        <p:spPr>
          <a:xfrm>
            <a:off x="1012622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A6790-71F5-4E0B-AEEE-4DA459ECA6C3}"/>
              </a:ext>
            </a:extLst>
          </p:cNvPr>
          <p:cNvSpPr/>
          <p:nvPr/>
        </p:nvSpPr>
        <p:spPr>
          <a:xfrm>
            <a:off x="1431687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1FC14-2B14-47AD-9A02-624BF89CAAA9}"/>
              </a:ext>
            </a:extLst>
          </p:cNvPr>
          <p:cNvSpPr/>
          <p:nvPr/>
        </p:nvSpPr>
        <p:spPr>
          <a:xfrm>
            <a:off x="593558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589B7-BFD0-4C96-B1AB-6FF7FB43A9C7}"/>
              </a:ext>
            </a:extLst>
          </p:cNvPr>
          <p:cNvSpPr/>
          <p:nvPr/>
        </p:nvSpPr>
        <p:spPr>
          <a:xfrm>
            <a:off x="1012622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98F00F-3714-4385-8D84-38B4EC9347ED}"/>
              </a:ext>
            </a:extLst>
          </p:cNvPr>
          <p:cNvSpPr/>
          <p:nvPr/>
        </p:nvSpPr>
        <p:spPr>
          <a:xfrm>
            <a:off x="1431687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6599-88F7-4675-8D20-6D132F8AFECF}"/>
              </a:ext>
            </a:extLst>
          </p:cNvPr>
          <p:cNvSpPr/>
          <p:nvPr/>
        </p:nvSpPr>
        <p:spPr>
          <a:xfrm>
            <a:off x="593558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CE4AA2-1BAF-492B-B8E6-F2668C0A7B22}"/>
              </a:ext>
            </a:extLst>
          </p:cNvPr>
          <p:cNvSpPr/>
          <p:nvPr/>
        </p:nvSpPr>
        <p:spPr>
          <a:xfrm>
            <a:off x="1012622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465839-F6EC-43DF-92BA-71F7DCCA4545}"/>
              </a:ext>
            </a:extLst>
          </p:cNvPr>
          <p:cNvSpPr/>
          <p:nvPr/>
        </p:nvSpPr>
        <p:spPr>
          <a:xfrm>
            <a:off x="1431687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3B8910-3DBE-4CC5-B13F-A266C3662BAA}"/>
              </a:ext>
            </a:extLst>
          </p:cNvPr>
          <p:cNvSpPr/>
          <p:nvPr/>
        </p:nvSpPr>
        <p:spPr>
          <a:xfrm>
            <a:off x="593558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6E756-E4D6-4061-AA9F-EB1522E11D88}"/>
              </a:ext>
            </a:extLst>
          </p:cNvPr>
          <p:cNvSpPr/>
          <p:nvPr/>
        </p:nvSpPr>
        <p:spPr>
          <a:xfrm>
            <a:off x="1012622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AE7CD7-F566-4C3F-80A3-C6FE29829056}"/>
              </a:ext>
            </a:extLst>
          </p:cNvPr>
          <p:cNvSpPr/>
          <p:nvPr/>
        </p:nvSpPr>
        <p:spPr>
          <a:xfrm>
            <a:off x="1431687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E7E4E3-3E30-4A6F-BA20-E7FC2A65154F}"/>
              </a:ext>
            </a:extLst>
          </p:cNvPr>
          <p:cNvSpPr/>
          <p:nvPr/>
        </p:nvSpPr>
        <p:spPr>
          <a:xfrm>
            <a:off x="593558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1BEFA-AB11-4377-8B4C-766935DC85DD}"/>
              </a:ext>
            </a:extLst>
          </p:cNvPr>
          <p:cNvSpPr/>
          <p:nvPr/>
        </p:nvSpPr>
        <p:spPr>
          <a:xfrm>
            <a:off x="1012622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36010A-027D-49AC-A24A-761DB16535AB}"/>
              </a:ext>
            </a:extLst>
          </p:cNvPr>
          <p:cNvSpPr/>
          <p:nvPr/>
        </p:nvSpPr>
        <p:spPr>
          <a:xfrm>
            <a:off x="1431687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D8EBF-23FD-4824-ADB2-5F709DD647B9}"/>
              </a:ext>
            </a:extLst>
          </p:cNvPr>
          <p:cNvSpPr/>
          <p:nvPr/>
        </p:nvSpPr>
        <p:spPr>
          <a:xfrm>
            <a:off x="214080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9BF1FD-2D1E-4C4F-ACC0-15E3E3FF4673}"/>
              </a:ext>
            </a:extLst>
          </p:cNvPr>
          <p:cNvSpPr/>
          <p:nvPr/>
        </p:nvSpPr>
        <p:spPr>
          <a:xfrm>
            <a:off x="2559873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C60709-C1EC-4CF0-9965-4D50F8A3E6E1}"/>
              </a:ext>
            </a:extLst>
          </p:cNvPr>
          <p:cNvSpPr/>
          <p:nvPr/>
        </p:nvSpPr>
        <p:spPr>
          <a:xfrm>
            <a:off x="297893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7F84D-3CEA-414A-AF6E-78C96AFB1478}"/>
              </a:ext>
            </a:extLst>
          </p:cNvPr>
          <p:cNvSpPr/>
          <p:nvPr/>
        </p:nvSpPr>
        <p:spPr>
          <a:xfrm>
            <a:off x="214080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2F506-6AE8-4254-9E67-28B74970AB45}"/>
              </a:ext>
            </a:extLst>
          </p:cNvPr>
          <p:cNvSpPr/>
          <p:nvPr/>
        </p:nvSpPr>
        <p:spPr>
          <a:xfrm>
            <a:off x="2559873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49019-251E-4577-99F1-434B0A60B4AC}"/>
              </a:ext>
            </a:extLst>
          </p:cNvPr>
          <p:cNvSpPr/>
          <p:nvPr/>
        </p:nvSpPr>
        <p:spPr>
          <a:xfrm>
            <a:off x="297893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BBF973-8CE0-4453-98E9-CE84FAB9FC2D}"/>
              </a:ext>
            </a:extLst>
          </p:cNvPr>
          <p:cNvSpPr/>
          <p:nvPr/>
        </p:nvSpPr>
        <p:spPr>
          <a:xfrm>
            <a:off x="2140809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803BA2-B78D-463D-93D6-6E87F8E3CB27}"/>
              </a:ext>
            </a:extLst>
          </p:cNvPr>
          <p:cNvSpPr/>
          <p:nvPr/>
        </p:nvSpPr>
        <p:spPr>
          <a:xfrm>
            <a:off x="2559873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3E0B03-1445-4F4B-9548-00D679861AEA}"/>
              </a:ext>
            </a:extLst>
          </p:cNvPr>
          <p:cNvSpPr/>
          <p:nvPr/>
        </p:nvSpPr>
        <p:spPr>
          <a:xfrm>
            <a:off x="2978938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7A98E1-6CCB-487A-B440-E58929B75A9C}"/>
              </a:ext>
            </a:extLst>
          </p:cNvPr>
          <p:cNvSpPr/>
          <p:nvPr/>
        </p:nvSpPr>
        <p:spPr>
          <a:xfrm>
            <a:off x="2140809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1D9650-FA6D-4A69-9C7A-C6F9CD652E7C}"/>
              </a:ext>
            </a:extLst>
          </p:cNvPr>
          <p:cNvSpPr/>
          <p:nvPr/>
        </p:nvSpPr>
        <p:spPr>
          <a:xfrm>
            <a:off x="2559873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D372CE-1768-42BE-A999-E3895FF64A87}"/>
              </a:ext>
            </a:extLst>
          </p:cNvPr>
          <p:cNvSpPr/>
          <p:nvPr/>
        </p:nvSpPr>
        <p:spPr>
          <a:xfrm>
            <a:off x="2978938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099A0A-5234-435C-96CE-AD3640BAB345}"/>
              </a:ext>
            </a:extLst>
          </p:cNvPr>
          <p:cNvSpPr/>
          <p:nvPr/>
        </p:nvSpPr>
        <p:spPr>
          <a:xfrm>
            <a:off x="2140809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E2F87-15DA-4B24-90B2-90222B025A06}"/>
              </a:ext>
            </a:extLst>
          </p:cNvPr>
          <p:cNvSpPr/>
          <p:nvPr/>
        </p:nvSpPr>
        <p:spPr>
          <a:xfrm>
            <a:off x="2559873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4226F1-741C-43A6-BACF-6C2210F4A655}"/>
              </a:ext>
            </a:extLst>
          </p:cNvPr>
          <p:cNvSpPr/>
          <p:nvPr/>
        </p:nvSpPr>
        <p:spPr>
          <a:xfrm>
            <a:off x="2978938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EE7B9F-F3E9-4A77-88C0-D57F323DB532}"/>
              </a:ext>
            </a:extLst>
          </p:cNvPr>
          <p:cNvSpPr/>
          <p:nvPr/>
        </p:nvSpPr>
        <p:spPr>
          <a:xfrm>
            <a:off x="2140809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411C7F-C855-46DB-BA0C-3A2F72923F87}"/>
              </a:ext>
            </a:extLst>
          </p:cNvPr>
          <p:cNvSpPr/>
          <p:nvPr/>
        </p:nvSpPr>
        <p:spPr>
          <a:xfrm>
            <a:off x="2559873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26A6E-2C13-44B5-B184-ED714604E6C7}"/>
              </a:ext>
            </a:extLst>
          </p:cNvPr>
          <p:cNvSpPr/>
          <p:nvPr/>
        </p:nvSpPr>
        <p:spPr>
          <a:xfrm>
            <a:off x="2978938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C56E1-81DB-40BE-910C-13D7F5575B39}"/>
              </a:ext>
            </a:extLst>
          </p:cNvPr>
          <p:cNvSpPr/>
          <p:nvPr/>
        </p:nvSpPr>
        <p:spPr>
          <a:xfrm>
            <a:off x="2140809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6A3352-E46F-4B1F-81FF-09A8D0A8992B}"/>
              </a:ext>
            </a:extLst>
          </p:cNvPr>
          <p:cNvSpPr/>
          <p:nvPr/>
        </p:nvSpPr>
        <p:spPr>
          <a:xfrm>
            <a:off x="2559873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97D4FD-BC57-4E0C-8D64-69F67AD3C88A}"/>
              </a:ext>
            </a:extLst>
          </p:cNvPr>
          <p:cNvSpPr/>
          <p:nvPr/>
        </p:nvSpPr>
        <p:spPr>
          <a:xfrm>
            <a:off x="2978938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17DCBF-EC75-4F18-84BA-3B901206EF17}"/>
              </a:ext>
            </a:extLst>
          </p:cNvPr>
          <p:cNvSpPr/>
          <p:nvPr/>
        </p:nvSpPr>
        <p:spPr>
          <a:xfrm>
            <a:off x="2140809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3611F-C8C0-46E7-883D-954DBA4B851D}"/>
              </a:ext>
            </a:extLst>
          </p:cNvPr>
          <p:cNvSpPr/>
          <p:nvPr/>
        </p:nvSpPr>
        <p:spPr>
          <a:xfrm>
            <a:off x="2559873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09CD03-39C8-4B6B-B17D-684FCC849934}"/>
              </a:ext>
            </a:extLst>
          </p:cNvPr>
          <p:cNvSpPr/>
          <p:nvPr/>
        </p:nvSpPr>
        <p:spPr>
          <a:xfrm>
            <a:off x="2978938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1EB6F6-F143-4AF5-B3FE-A751B3467274}"/>
              </a:ext>
            </a:extLst>
          </p:cNvPr>
          <p:cNvSpPr/>
          <p:nvPr/>
        </p:nvSpPr>
        <p:spPr>
          <a:xfrm>
            <a:off x="2140809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D6B04-98C9-42B7-89AD-5212DBC0637F}"/>
              </a:ext>
            </a:extLst>
          </p:cNvPr>
          <p:cNvSpPr/>
          <p:nvPr/>
        </p:nvSpPr>
        <p:spPr>
          <a:xfrm>
            <a:off x="2559873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F3C4A4-CCBD-4FBB-88E0-8C66FB97A303}"/>
              </a:ext>
            </a:extLst>
          </p:cNvPr>
          <p:cNvSpPr/>
          <p:nvPr/>
        </p:nvSpPr>
        <p:spPr>
          <a:xfrm>
            <a:off x="2978938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0A0981-26E1-43EE-B31B-AD3E83D38F51}"/>
              </a:ext>
            </a:extLst>
          </p:cNvPr>
          <p:cNvSpPr/>
          <p:nvPr/>
        </p:nvSpPr>
        <p:spPr>
          <a:xfrm>
            <a:off x="2140809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888F1C-9287-400C-8FA2-273BC46756E0}"/>
              </a:ext>
            </a:extLst>
          </p:cNvPr>
          <p:cNvSpPr/>
          <p:nvPr/>
        </p:nvSpPr>
        <p:spPr>
          <a:xfrm>
            <a:off x="2559873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63AA2A-389B-4F74-A895-D13682EF0C3C}"/>
              </a:ext>
            </a:extLst>
          </p:cNvPr>
          <p:cNvSpPr/>
          <p:nvPr/>
        </p:nvSpPr>
        <p:spPr>
          <a:xfrm>
            <a:off x="2978938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B8223C-C10E-42D1-A331-DFAE38019CAD}"/>
              </a:ext>
            </a:extLst>
          </p:cNvPr>
          <p:cNvSpPr/>
          <p:nvPr/>
        </p:nvSpPr>
        <p:spPr>
          <a:xfrm>
            <a:off x="368806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8CA594-F63B-407F-BDF7-78AC3F945220}"/>
              </a:ext>
            </a:extLst>
          </p:cNvPr>
          <p:cNvSpPr/>
          <p:nvPr/>
        </p:nvSpPr>
        <p:spPr>
          <a:xfrm>
            <a:off x="410712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EB0B70-AECD-45A4-9D24-4B779BB76446}"/>
              </a:ext>
            </a:extLst>
          </p:cNvPr>
          <p:cNvSpPr/>
          <p:nvPr/>
        </p:nvSpPr>
        <p:spPr>
          <a:xfrm>
            <a:off x="452618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35C85C-D71F-4156-AB5C-7167CF5C578B}"/>
              </a:ext>
            </a:extLst>
          </p:cNvPr>
          <p:cNvSpPr/>
          <p:nvPr/>
        </p:nvSpPr>
        <p:spPr>
          <a:xfrm>
            <a:off x="3688060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DDA4B5-291A-417B-9B79-B503612C155E}"/>
              </a:ext>
            </a:extLst>
          </p:cNvPr>
          <p:cNvSpPr/>
          <p:nvPr/>
        </p:nvSpPr>
        <p:spPr>
          <a:xfrm>
            <a:off x="4107124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E4A563-E125-46E1-9A8B-A6EEB9650993}"/>
              </a:ext>
            </a:extLst>
          </p:cNvPr>
          <p:cNvSpPr/>
          <p:nvPr/>
        </p:nvSpPr>
        <p:spPr>
          <a:xfrm>
            <a:off x="452618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C5B701-5AF9-46C3-8BE1-BB5D2B6362CB}"/>
              </a:ext>
            </a:extLst>
          </p:cNvPr>
          <p:cNvSpPr/>
          <p:nvPr/>
        </p:nvSpPr>
        <p:spPr>
          <a:xfrm>
            <a:off x="3688060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3653E6-03AA-4990-9D78-5E2152298557}"/>
              </a:ext>
            </a:extLst>
          </p:cNvPr>
          <p:cNvSpPr/>
          <p:nvPr/>
        </p:nvSpPr>
        <p:spPr>
          <a:xfrm>
            <a:off x="4107124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2A6F77-6788-4FE1-BB9D-25FB7D4B9140}"/>
              </a:ext>
            </a:extLst>
          </p:cNvPr>
          <p:cNvSpPr/>
          <p:nvPr/>
        </p:nvSpPr>
        <p:spPr>
          <a:xfrm>
            <a:off x="4526189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DD592D-64F8-4E45-A6D8-056F827E461B}"/>
              </a:ext>
            </a:extLst>
          </p:cNvPr>
          <p:cNvSpPr/>
          <p:nvPr/>
        </p:nvSpPr>
        <p:spPr>
          <a:xfrm>
            <a:off x="3688060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9BAA14-473E-40A0-9069-991F70F1A46D}"/>
              </a:ext>
            </a:extLst>
          </p:cNvPr>
          <p:cNvSpPr/>
          <p:nvPr/>
        </p:nvSpPr>
        <p:spPr>
          <a:xfrm>
            <a:off x="4107124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E829F6-E6F3-4569-9638-BBBB89257BD2}"/>
              </a:ext>
            </a:extLst>
          </p:cNvPr>
          <p:cNvSpPr/>
          <p:nvPr/>
        </p:nvSpPr>
        <p:spPr>
          <a:xfrm>
            <a:off x="4526189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891F586-ACCD-4941-8C0E-C79AC0641C3D}"/>
              </a:ext>
            </a:extLst>
          </p:cNvPr>
          <p:cNvSpPr/>
          <p:nvPr/>
        </p:nvSpPr>
        <p:spPr>
          <a:xfrm>
            <a:off x="3688060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41A8D3-B42F-40C3-BCC1-569E8C5A5859}"/>
              </a:ext>
            </a:extLst>
          </p:cNvPr>
          <p:cNvSpPr/>
          <p:nvPr/>
        </p:nvSpPr>
        <p:spPr>
          <a:xfrm>
            <a:off x="4107124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299E4F-C7C4-4367-9F0A-3FECF2301799}"/>
              </a:ext>
            </a:extLst>
          </p:cNvPr>
          <p:cNvSpPr/>
          <p:nvPr/>
        </p:nvSpPr>
        <p:spPr>
          <a:xfrm>
            <a:off x="4526189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C48166-B993-4108-8FF3-4F4071A108AD}"/>
              </a:ext>
            </a:extLst>
          </p:cNvPr>
          <p:cNvSpPr/>
          <p:nvPr/>
        </p:nvSpPr>
        <p:spPr>
          <a:xfrm>
            <a:off x="3688060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7B30CF-E035-4259-B84E-DDCAA1F4C945}"/>
              </a:ext>
            </a:extLst>
          </p:cNvPr>
          <p:cNvSpPr/>
          <p:nvPr/>
        </p:nvSpPr>
        <p:spPr>
          <a:xfrm>
            <a:off x="4107124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FE3C2D-62FE-4FFE-A3A4-D8BB2C6DE9E9}"/>
              </a:ext>
            </a:extLst>
          </p:cNvPr>
          <p:cNvSpPr/>
          <p:nvPr/>
        </p:nvSpPr>
        <p:spPr>
          <a:xfrm>
            <a:off x="4526189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BC0F8D-E656-4448-9684-4AB17D056A40}"/>
              </a:ext>
            </a:extLst>
          </p:cNvPr>
          <p:cNvSpPr/>
          <p:nvPr/>
        </p:nvSpPr>
        <p:spPr>
          <a:xfrm>
            <a:off x="3688060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0D1DC5-EBA1-4A12-AEC8-D9C83BEA4823}"/>
              </a:ext>
            </a:extLst>
          </p:cNvPr>
          <p:cNvSpPr/>
          <p:nvPr/>
        </p:nvSpPr>
        <p:spPr>
          <a:xfrm>
            <a:off x="4107124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258BC5-3A1B-437B-A410-E0D25CF4B367}"/>
              </a:ext>
            </a:extLst>
          </p:cNvPr>
          <p:cNvSpPr/>
          <p:nvPr/>
        </p:nvSpPr>
        <p:spPr>
          <a:xfrm>
            <a:off x="4526189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421387-B3E2-4062-94C2-F6985366DB06}"/>
              </a:ext>
            </a:extLst>
          </p:cNvPr>
          <p:cNvSpPr/>
          <p:nvPr/>
        </p:nvSpPr>
        <p:spPr>
          <a:xfrm>
            <a:off x="3688060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61A990-3AD4-4477-9332-214B0DD3CCFE}"/>
              </a:ext>
            </a:extLst>
          </p:cNvPr>
          <p:cNvSpPr/>
          <p:nvPr/>
        </p:nvSpPr>
        <p:spPr>
          <a:xfrm>
            <a:off x="4107124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27A39D-5839-4E29-8FEB-EFECA3F59E37}"/>
              </a:ext>
            </a:extLst>
          </p:cNvPr>
          <p:cNvSpPr/>
          <p:nvPr/>
        </p:nvSpPr>
        <p:spPr>
          <a:xfrm>
            <a:off x="4526189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CC5AD4-A878-4620-9BF2-9D25460322D7}"/>
              </a:ext>
            </a:extLst>
          </p:cNvPr>
          <p:cNvSpPr/>
          <p:nvPr/>
        </p:nvSpPr>
        <p:spPr>
          <a:xfrm>
            <a:off x="3688060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A903E-481D-4D05-B824-BE1A13C81885}"/>
              </a:ext>
            </a:extLst>
          </p:cNvPr>
          <p:cNvSpPr/>
          <p:nvPr/>
        </p:nvSpPr>
        <p:spPr>
          <a:xfrm>
            <a:off x="4107124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ED7810-6D41-4350-A315-81B1B4BF8FD8}"/>
              </a:ext>
            </a:extLst>
          </p:cNvPr>
          <p:cNvSpPr/>
          <p:nvPr/>
        </p:nvSpPr>
        <p:spPr>
          <a:xfrm>
            <a:off x="4526189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3261B38-1FBD-44BC-9DDC-5D91E97D9114}"/>
              </a:ext>
            </a:extLst>
          </p:cNvPr>
          <p:cNvSpPr/>
          <p:nvPr/>
        </p:nvSpPr>
        <p:spPr>
          <a:xfrm>
            <a:off x="3688060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2A926-23EF-4C31-B2AC-6ABEE8352134}"/>
              </a:ext>
            </a:extLst>
          </p:cNvPr>
          <p:cNvSpPr/>
          <p:nvPr/>
        </p:nvSpPr>
        <p:spPr>
          <a:xfrm>
            <a:off x="4107124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279B8BF-F18B-4C9E-8417-68FCE4BCD29C}"/>
              </a:ext>
            </a:extLst>
          </p:cNvPr>
          <p:cNvSpPr/>
          <p:nvPr/>
        </p:nvSpPr>
        <p:spPr>
          <a:xfrm>
            <a:off x="4526189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F91FE9-B269-4336-993C-FD386C4EFC17}"/>
              </a:ext>
            </a:extLst>
          </p:cNvPr>
          <p:cNvSpPr/>
          <p:nvPr/>
        </p:nvSpPr>
        <p:spPr>
          <a:xfrm>
            <a:off x="523531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213201-0923-4885-852C-F5776807C517}"/>
              </a:ext>
            </a:extLst>
          </p:cNvPr>
          <p:cNvSpPr/>
          <p:nvPr/>
        </p:nvSpPr>
        <p:spPr>
          <a:xfrm>
            <a:off x="565437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F527F16-3AF6-4A77-B52E-09D6553B7855}"/>
              </a:ext>
            </a:extLst>
          </p:cNvPr>
          <p:cNvSpPr/>
          <p:nvPr/>
        </p:nvSpPr>
        <p:spPr>
          <a:xfrm>
            <a:off x="607343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562D6F0-5D1A-4C61-A50D-4BC0FCBC359A}"/>
              </a:ext>
            </a:extLst>
          </p:cNvPr>
          <p:cNvSpPr/>
          <p:nvPr/>
        </p:nvSpPr>
        <p:spPr>
          <a:xfrm>
            <a:off x="5235310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8396C8-EA4D-4D44-95C5-35295E7CA626}"/>
              </a:ext>
            </a:extLst>
          </p:cNvPr>
          <p:cNvSpPr/>
          <p:nvPr/>
        </p:nvSpPr>
        <p:spPr>
          <a:xfrm>
            <a:off x="5654374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DB8B23-D155-4520-98B8-36E8F7C1680F}"/>
              </a:ext>
            </a:extLst>
          </p:cNvPr>
          <p:cNvSpPr/>
          <p:nvPr/>
        </p:nvSpPr>
        <p:spPr>
          <a:xfrm>
            <a:off x="6073439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FEE331-07CF-49D9-BFD9-884D120654FE}"/>
              </a:ext>
            </a:extLst>
          </p:cNvPr>
          <p:cNvSpPr/>
          <p:nvPr/>
        </p:nvSpPr>
        <p:spPr>
          <a:xfrm>
            <a:off x="5235310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B03398E-AC41-4745-945A-D4AEEA02CF2D}"/>
              </a:ext>
            </a:extLst>
          </p:cNvPr>
          <p:cNvSpPr/>
          <p:nvPr/>
        </p:nvSpPr>
        <p:spPr>
          <a:xfrm>
            <a:off x="5654374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4CEE6D-0175-432F-9400-8CD02877F2D2}"/>
              </a:ext>
            </a:extLst>
          </p:cNvPr>
          <p:cNvSpPr/>
          <p:nvPr/>
        </p:nvSpPr>
        <p:spPr>
          <a:xfrm>
            <a:off x="6073439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69E34A-06DE-4342-A2A7-6C4BC84FED00}"/>
              </a:ext>
            </a:extLst>
          </p:cNvPr>
          <p:cNvSpPr/>
          <p:nvPr/>
        </p:nvSpPr>
        <p:spPr>
          <a:xfrm>
            <a:off x="5235310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244774-513C-45A9-AA80-2F1F9CEFEE82}"/>
              </a:ext>
            </a:extLst>
          </p:cNvPr>
          <p:cNvSpPr/>
          <p:nvPr/>
        </p:nvSpPr>
        <p:spPr>
          <a:xfrm>
            <a:off x="5654374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76A4F4-6B7B-4C7D-8642-D03A56615194}"/>
              </a:ext>
            </a:extLst>
          </p:cNvPr>
          <p:cNvSpPr/>
          <p:nvPr/>
        </p:nvSpPr>
        <p:spPr>
          <a:xfrm>
            <a:off x="6073439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61D5BCA-B29E-4C23-ABC6-FDB9BD5E9489}"/>
              </a:ext>
            </a:extLst>
          </p:cNvPr>
          <p:cNvSpPr/>
          <p:nvPr/>
        </p:nvSpPr>
        <p:spPr>
          <a:xfrm>
            <a:off x="5235310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FD05A1-5286-4483-858D-0A08E7E8535D}"/>
              </a:ext>
            </a:extLst>
          </p:cNvPr>
          <p:cNvSpPr/>
          <p:nvPr/>
        </p:nvSpPr>
        <p:spPr>
          <a:xfrm>
            <a:off x="5654374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B3685C-311D-4A3E-A088-AABCF7A8217C}"/>
              </a:ext>
            </a:extLst>
          </p:cNvPr>
          <p:cNvSpPr/>
          <p:nvPr/>
        </p:nvSpPr>
        <p:spPr>
          <a:xfrm>
            <a:off x="6073439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2C1A42-EB10-419F-ABCD-E2496CAEF2A6}"/>
              </a:ext>
            </a:extLst>
          </p:cNvPr>
          <p:cNvSpPr/>
          <p:nvPr/>
        </p:nvSpPr>
        <p:spPr>
          <a:xfrm>
            <a:off x="5235310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6DA302-3C24-40F3-B346-7A8D64A1EDFD}"/>
              </a:ext>
            </a:extLst>
          </p:cNvPr>
          <p:cNvSpPr/>
          <p:nvPr/>
        </p:nvSpPr>
        <p:spPr>
          <a:xfrm>
            <a:off x="5654374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C27A89-3A94-4F09-AAA8-C46BAE96742C}"/>
              </a:ext>
            </a:extLst>
          </p:cNvPr>
          <p:cNvSpPr/>
          <p:nvPr/>
        </p:nvSpPr>
        <p:spPr>
          <a:xfrm>
            <a:off x="6073439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A41BCD-E39F-4F97-A381-27A44A856621}"/>
              </a:ext>
            </a:extLst>
          </p:cNvPr>
          <p:cNvSpPr/>
          <p:nvPr/>
        </p:nvSpPr>
        <p:spPr>
          <a:xfrm>
            <a:off x="5235310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125A200-254C-4AA0-8F64-D70708A38014}"/>
              </a:ext>
            </a:extLst>
          </p:cNvPr>
          <p:cNvSpPr/>
          <p:nvPr/>
        </p:nvSpPr>
        <p:spPr>
          <a:xfrm>
            <a:off x="5654374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D812C5-992F-45D2-91F6-428833F8E9AD}"/>
              </a:ext>
            </a:extLst>
          </p:cNvPr>
          <p:cNvSpPr/>
          <p:nvPr/>
        </p:nvSpPr>
        <p:spPr>
          <a:xfrm>
            <a:off x="6073439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A779490-583D-41F3-9F56-36F12C9D8D7F}"/>
              </a:ext>
            </a:extLst>
          </p:cNvPr>
          <p:cNvSpPr/>
          <p:nvPr/>
        </p:nvSpPr>
        <p:spPr>
          <a:xfrm>
            <a:off x="5235310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07EB53-A5D3-46DB-8C53-51EC6E382784}"/>
              </a:ext>
            </a:extLst>
          </p:cNvPr>
          <p:cNvSpPr/>
          <p:nvPr/>
        </p:nvSpPr>
        <p:spPr>
          <a:xfrm>
            <a:off x="5654374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CF537FD-F636-4786-8FC3-91177A6C557C}"/>
              </a:ext>
            </a:extLst>
          </p:cNvPr>
          <p:cNvSpPr/>
          <p:nvPr/>
        </p:nvSpPr>
        <p:spPr>
          <a:xfrm>
            <a:off x="6073439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E8FE45-22AF-4834-B687-111C7E428118}"/>
              </a:ext>
            </a:extLst>
          </p:cNvPr>
          <p:cNvSpPr/>
          <p:nvPr/>
        </p:nvSpPr>
        <p:spPr>
          <a:xfrm>
            <a:off x="5235310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260DE2C-C2D9-4001-8433-E49767AEE8BF}"/>
              </a:ext>
            </a:extLst>
          </p:cNvPr>
          <p:cNvSpPr/>
          <p:nvPr/>
        </p:nvSpPr>
        <p:spPr>
          <a:xfrm>
            <a:off x="5654374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EFB5319-B64A-408A-96E9-9E0B706F0BC4}"/>
              </a:ext>
            </a:extLst>
          </p:cNvPr>
          <p:cNvSpPr/>
          <p:nvPr/>
        </p:nvSpPr>
        <p:spPr>
          <a:xfrm>
            <a:off x="6073439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FAEEF2-CC33-4C8F-B8D3-52E8A1973445}"/>
              </a:ext>
            </a:extLst>
          </p:cNvPr>
          <p:cNvSpPr/>
          <p:nvPr/>
        </p:nvSpPr>
        <p:spPr>
          <a:xfrm>
            <a:off x="5235310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EECED11-AB8B-48C6-89C3-685B304F6D77}"/>
              </a:ext>
            </a:extLst>
          </p:cNvPr>
          <p:cNvSpPr/>
          <p:nvPr/>
        </p:nvSpPr>
        <p:spPr>
          <a:xfrm>
            <a:off x="5654374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E98DDE9-B4AF-4948-8D57-D2A80E8DF6AF}"/>
              </a:ext>
            </a:extLst>
          </p:cNvPr>
          <p:cNvSpPr/>
          <p:nvPr/>
        </p:nvSpPr>
        <p:spPr>
          <a:xfrm>
            <a:off x="6073439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5904118-A79B-4FFC-86F8-BA00F842667A}"/>
              </a:ext>
            </a:extLst>
          </p:cNvPr>
          <p:cNvCxnSpPr/>
          <p:nvPr/>
        </p:nvCxnSpPr>
        <p:spPr>
          <a:xfrm flipH="1">
            <a:off x="6673516" y="3944197"/>
            <a:ext cx="52251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6A12D01-855D-4227-A6C6-C342C93C807A}"/>
              </a:ext>
            </a:extLst>
          </p:cNvPr>
          <p:cNvCxnSpPr>
            <a:cxnSpLocks/>
          </p:cNvCxnSpPr>
          <p:nvPr/>
        </p:nvCxnSpPr>
        <p:spPr>
          <a:xfrm>
            <a:off x="9187543" y="1983212"/>
            <a:ext cx="0" cy="39186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E73992B-0400-4A23-A473-6F14D4A8CB27}"/>
              </a:ext>
            </a:extLst>
          </p:cNvPr>
          <p:cNvSpPr txBox="1"/>
          <p:nvPr/>
        </p:nvSpPr>
        <p:spPr>
          <a:xfrm>
            <a:off x="674228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2C5BC"/>
                </a:solidFill>
              </a:rPr>
              <a:t>50%</a:t>
            </a:r>
            <a:endParaRPr lang="en-US" sz="3200" b="1" dirty="0">
              <a:solidFill>
                <a:srgbClr val="72C5BC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3F8F748-EB0F-4EBC-AD82-21E16D1E761B}"/>
              </a:ext>
            </a:extLst>
          </p:cNvPr>
          <p:cNvSpPr txBox="1"/>
          <p:nvPr/>
        </p:nvSpPr>
        <p:spPr>
          <a:xfrm>
            <a:off x="674228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76EAE"/>
                </a:solidFill>
              </a:rPr>
              <a:t>80%</a:t>
            </a:r>
            <a:endParaRPr lang="en-US" sz="3200" b="1" dirty="0">
              <a:solidFill>
                <a:srgbClr val="776EA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BCC7C-0729-4F7F-B471-CEC1191C84DE}"/>
              </a:ext>
            </a:extLst>
          </p:cNvPr>
          <p:cNvSpPr txBox="1"/>
          <p:nvPr/>
        </p:nvSpPr>
        <p:spPr>
          <a:xfrm>
            <a:off x="936662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44536C"/>
                </a:solidFill>
              </a:rPr>
              <a:t>60%</a:t>
            </a:r>
            <a:endParaRPr lang="en-US" sz="3200" b="1" dirty="0">
              <a:solidFill>
                <a:srgbClr val="44536C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C64749-DFEF-41D6-A204-1DB73C1DCDAC}"/>
              </a:ext>
            </a:extLst>
          </p:cNvPr>
          <p:cNvSpPr txBox="1"/>
          <p:nvPr/>
        </p:nvSpPr>
        <p:spPr>
          <a:xfrm>
            <a:off x="936662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B5C75B"/>
                </a:solidFill>
              </a:rPr>
              <a:t>90%</a:t>
            </a:r>
            <a:endParaRPr lang="en-US" sz="3200" b="1" dirty="0">
              <a:solidFill>
                <a:srgbClr val="B5C75B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00C146E-C9C2-44C1-AFA1-962D173CFE51}"/>
              </a:ext>
            </a:extLst>
          </p:cNvPr>
          <p:cNvSpPr txBox="1"/>
          <p:nvPr/>
        </p:nvSpPr>
        <p:spPr>
          <a:xfrm>
            <a:off x="6747334" y="2515918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DCF1A57-C626-4B31-AEEF-87DD5EDBEF79}"/>
              </a:ext>
            </a:extLst>
          </p:cNvPr>
          <p:cNvSpPr txBox="1"/>
          <p:nvPr/>
        </p:nvSpPr>
        <p:spPr>
          <a:xfrm>
            <a:off x="6739900" y="4665285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65D5AED-760F-48B8-9C01-433ED4036AE8}"/>
              </a:ext>
            </a:extLst>
          </p:cNvPr>
          <p:cNvSpPr txBox="1"/>
          <p:nvPr/>
        </p:nvSpPr>
        <p:spPr>
          <a:xfrm>
            <a:off x="9374057" y="4665284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C69F4AF-0823-43E6-AF26-18BF847032DE}"/>
              </a:ext>
            </a:extLst>
          </p:cNvPr>
          <p:cNvSpPr txBox="1"/>
          <p:nvPr/>
        </p:nvSpPr>
        <p:spPr>
          <a:xfrm>
            <a:off x="9374057" y="2515673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</p:spTree>
    <p:extLst>
      <p:ext uri="{BB962C8B-B14F-4D97-AF65-F5344CB8AC3E}">
        <p14:creationId xmlns:p14="http://schemas.microsoft.com/office/powerpoint/2010/main" val="39494832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i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4671</TotalTime>
  <Words>4233</Words>
  <Application>Microsoft Office PowerPoint</Application>
  <PresentationFormat>Widescreen</PresentationFormat>
  <Paragraphs>1063</Paragraphs>
  <Slides>84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Arial</vt:lpstr>
      <vt:lpstr>Arial Black</vt:lpstr>
      <vt:lpstr>Arial Narrow</vt:lpstr>
      <vt:lpstr>Calibri</vt:lpstr>
      <vt:lpstr>Ebrima</vt:lpstr>
      <vt:lpstr>Ebrima (Body)</vt:lpstr>
      <vt:lpstr>Montserrat</vt:lpstr>
      <vt:lpstr>Montserrat Light</vt:lpstr>
      <vt:lpstr>Trebuchet MS</vt:lpstr>
      <vt:lpstr>Tw Cen MT</vt:lpstr>
      <vt:lpstr>1_Office Theme</vt:lpstr>
      <vt:lpstr>PowerPoint Presentation</vt:lpstr>
      <vt:lpstr>Eredmények</vt:lpstr>
      <vt:lpstr>Profit maximalizálás, stabilitás</vt:lpstr>
      <vt:lpstr>Tartalom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Kutatásomban a fogyasztói utazás első szakaszára fókuszáltam.</vt:lpstr>
      <vt:lpstr>További fotók által a fogyasztók értékelték az éttermek belső kialakítását és az egyes ételek által sugallt minőséget is.</vt:lpstr>
      <vt:lpstr>A fogyasztók többsége előzetesen tudatosan informálódik, ezen folyamat során pedig mások korábbi élményei és a vizuális anyagok befolyásolják várakozásaikat.</vt:lpstr>
      <vt:lpstr>Struktúra</vt:lpstr>
      <vt:lpstr>PowerPoint Presentation</vt:lpstr>
      <vt:lpstr>There are a myriad of innovations in the mining industry which could be useful for Rosslyn, when it comes to expanding it`s services to the mineral extracting part.</vt:lpstr>
      <vt:lpstr>The role of technology in service process design</vt:lpstr>
      <vt:lpstr>PowerPoint Presentation</vt:lpstr>
      <vt:lpstr>Six priorities of a bank for 2025</vt:lpstr>
      <vt:lpstr>2. Optimising distribution</vt:lpstr>
      <vt:lpstr>3. Simplifying the business and operating model</vt:lpstr>
      <vt:lpstr>The role of customer experience</vt:lpstr>
      <vt:lpstr>Key factors of service quality</vt:lpstr>
      <vt:lpstr>Designing the customer journey map</vt:lpstr>
      <vt:lpstr>Customer journey – 1. Consideration</vt:lpstr>
      <vt:lpstr>Diane between two gates at the airport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high quality and flexible built in navigation is NNG’s core product and it has to be differentiated on the market.</vt:lpstr>
      <vt:lpstr>A Vimage egy innovatív megoldás, amely egyszerű felületének köszönhetően bárki számára elérhető, valamint gyors és egyedi élmény megosztását segíti elő valós időben.</vt:lpstr>
      <vt:lpstr>A Vimage fő értékeinek az egyediség, az egyszerűség és a minőség számítanak, erre épül a vállalat missziója és jövőképe.</vt:lpstr>
      <vt:lpstr>McKinsey 7S Model</vt:lpstr>
      <vt:lpstr>A vállalat külső környezetének elemzése PESTEL modell segítségével, mely rávilágít az ország azon tényezőire, melyek negatívan hatnak a társaság működésére</vt:lpstr>
      <vt:lpstr>Porter’s Value Chain</vt:lpstr>
      <vt:lpstr>PowerPoint Presentation</vt:lpstr>
      <vt:lpstr>In order to raise Shiseido’s position on the global market we need to increase revenue and brand value as well </vt:lpstr>
      <vt:lpstr>Az egészséges életmódhoz valamint sok esetben a szükséges  fogyáshoz több egyéni és kombinált módszer létezik. </vt:lpstr>
      <vt:lpstr>Eredmények</vt:lpstr>
      <vt:lpstr>PowerPoint Presentation</vt:lpstr>
      <vt:lpstr>PowerPoint Presentation</vt:lpstr>
      <vt:lpstr>A Vimage a fő versenytársakhoz képest az egyszerű felület tekintetében sokkal jobban teljesít, minőségben is átlag felettinek tekinthető.</vt:lpstr>
      <vt:lpstr>PowerPoint Presentation</vt:lpstr>
      <vt:lpstr>Strategy pillar analysis</vt:lpstr>
      <vt:lpstr>A már meglévő és a portfólióbővítést követő új termékek egyaránt elérhetőek kell legyenek az edigi fogyasztói csoportok és az új szegmensek számára is.</vt:lpstr>
      <vt:lpstr>The employee-customer encounter has a high correlation with the financial performance.</vt:lpstr>
      <vt:lpstr>Product life cycle</vt:lpstr>
      <vt:lpstr>SMART Objectives</vt:lpstr>
      <vt:lpstr>The car and ride sharing markets are growing intensively, and there is an increasing consumer demand for cross-platform in-car systems.</vt:lpstr>
      <vt:lpstr>To increase brand value, Shiseido needs to raise customer’s awareness on its  company values…</vt:lpstr>
      <vt:lpstr>PowerPoint Presentation</vt:lpstr>
      <vt:lpstr>PowerPoint Presentation</vt:lpstr>
      <vt:lpstr>PowerPoint Presentation</vt:lpstr>
      <vt:lpstr>Új mátrix struktúra</vt:lpstr>
      <vt:lpstr>Többlépcsős juttatási rendszer</vt:lpstr>
      <vt:lpstr>Harvard model of HRM</vt:lpstr>
      <vt:lpstr>Human resource policy areas</vt:lpstr>
      <vt:lpstr>Employee engagement</vt:lpstr>
      <vt:lpstr>The 5 keys of employee engagement</vt:lpstr>
      <vt:lpstr>PowerPoint Presentation</vt:lpstr>
      <vt:lpstr>AIDAS theory of selling</vt:lpstr>
      <vt:lpstr>Digital marketing – 6C model</vt:lpstr>
      <vt:lpstr>A versenytársakhoz hasonlóan a Vortex-nek is a fogyasztói hűség és a közeli kapcsolat kialakítás céljából szükséges tanácsadást biztosítania.</vt:lpstr>
      <vt:lpstr>PowerPoint Presentation</vt:lpstr>
      <vt:lpstr>Új fogyasztói csoport – Fiatalkorú, alkalmi vásárló</vt:lpstr>
      <vt:lpstr>PowerPoint Presentation</vt:lpstr>
      <vt:lpstr>Ütemterv</vt:lpstr>
      <vt:lpstr>A BT Alapítványnak és a BTATT-nak szükséges egyben látnia az összes jövőbeli esemény bevezetésének ütemtervét.</vt:lpstr>
      <vt:lpstr>A felmerülő kockázatokat tudatos tervezéssel kezelhetjük</vt:lpstr>
      <vt:lpstr>Key risks are identified with mitigation plan.</vt:lpstr>
      <vt:lpstr>PowerPoint Presentation</vt:lpstr>
      <vt:lpstr>Revenue model</vt:lpstr>
      <vt:lpstr>A javasolt stratégia eredményeképpen a vállalat képes az elvesztett piaci részesedésének egy részét visszaszerezni</vt:lpstr>
      <vt:lpstr>A várható közhasznú tevékenység árbevételének szignifikáns növekedését a partnerkártya, a jól meghatározott célcsoport megcélzás és külföldi vállalatok adhatják</vt:lpstr>
      <vt:lpstr>A 100 ezer sertés hízóintegrációba való kihelyezésével a vállalat képes egy 29 millió eurós árbevétel generálására és egy 19%-os profitmarzs elérésére.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EltesRita</dc:creator>
  <cp:lastModifiedBy>Ákos Péter</cp:lastModifiedBy>
  <cp:revision>374</cp:revision>
  <dcterms:created xsi:type="dcterms:W3CDTF">2017-02-14T13:09:12Z</dcterms:created>
  <dcterms:modified xsi:type="dcterms:W3CDTF">2023-04-21T22:15:25Z</dcterms:modified>
</cp:coreProperties>
</file>